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60" r:id="rId5"/>
    <p:sldId id="266" r:id="rId6"/>
    <p:sldId id="261" r:id="rId7"/>
    <p:sldId id="262" r:id="rId8"/>
    <p:sldId id="267" r:id="rId9"/>
    <p:sldId id="268" r:id="rId10"/>
    <p:sldId id="269" r:id="rId11"/>
    <p:sldId id="270" r:id="rId12"/>
    <p:sldId id="271" r:id="rId13"/>
    <p:sldId id="272" r:id="rId14"/>
    <p:sldId id="273" r:id="rId15"/>
    <p:sldId id="274" r:id="rId16"/>
    <p:sldId id="265" r:id="rId1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34"/>
    <a:srgbClr val="071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72" autoAdjust="0"/>
  </p:normalViewPr>
  <p:slideViewPr>
    <p:cSldViewPr snapToGrid="0">
      <p:cViewPr>
        <p:scale>
          <a:sx n="118" d="100"/>
          <a:sy n="118" d="100"/>
        </p:scale>
        <p:origin x="-102" y="-3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3D6663-370B-418F-B740-CB6DAD5D1CF3}" type="datetimeFigureOut">
              <a:rPr lang="fr-BE" smtClean="0"/>
              <a:t>24-02-19</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39D28E-6442-43BE-923C-E331520C5BC2}" type="slidenum">
              <a:rPr lang="fr-BE" smtClean="0"/>
              <a:t>‹N°›</a:t>
            </a:fld>
            <a:endParaRPr lang="fr-BE"/>
          </a:p>
        </p:txBody>
      </p:sp>
    </p:spTree>
    <p:extLst>
      <p:ext uri="{BB962C8B-B14F-4D97-AF65-F5344CB8AC3E}">
        <p14:creationId xmlns:p14="http://schemas.microsoft.com/office/powerpoint/2010/main" val="1927765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34D560C-34EC-4BAB-98C2-9D3EC2EBD5E5}" type="datetimeFigureOut">
              <a:rPr lang="de-DE" smtClean="0"/>
              <a:t>24.02.2019</a:t>
            </a:fld>
            <a:endParaRPr lang="de-D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377CF7F-8E76-4121-9514-7DE4E9DB4B76}" type="slidenum">
              <a:rPr lang="de-DE" smtClean="0"/>
              <a:t>‹N°›</a:t>
            </a:fld>
            <a:endParaRPr lang="de-DE"/>
          </a:p>
        </p:txBody>
      </p:sp>
    </p:spTree>
    <p:extLst>
      <p:ext uri="{BB962C8B-B14F-4D97-AF65-F5344CB8AC3E}">
        <p14:creationId xmlns:p14="http://schemas.microsoft.com/office/powerpoint/2010/main" val="22929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377CF7F-8E76-4121-9514-7DE4E9DB4B76}" type="slidenum">
              <a:rPr lang="de-DE" smtClean="0"/>
              <a:t>2</a:t>
            </a:fld>
            <a:endParaRPr lang="de-DE"/>
          </a:p>
        </p:txBody>
      </p:sp>
    </p:spTree>
    <p:extLst>
      <p:ext uri="{BB962C8B-B14F-4D97-AF65-F5344CB8AC3E}">
        <p14:creationId xmlns:p14="http://schemas.microsoft.com/office/powerpoint/2010/main" val="1486040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503487"/>
            <a:ext cx="9144000" cy="1006475"/>
          </a:xfrm>
          <a:prstGeom prst="rect">
            <a:avLst/>
          </a:prstGeom>
        </p:spPr>
        <p:txBody>
          <a:bodyPr anchor="b"/>
          <a:lstStyle>
            <a:lvl1pPr algn="ctr">
              <a:defRPr sz="6000">
                <a:solidFill>
                  <a:srgbClr val="A50034"/>
                </a:solidFill>
                <a:effectLst>
                  <a:outerShdw blurRad="38100" dist="38100" dir="2700000" algn="tl">
                    <a:srgbClr val="000000">
                      <a:alpha val="43137"/>
                    </a:srgbClr>
                  </a:outerShdw>
                </a:effectLst>
                <a:latin typeface="+mj-lt"/>
              </a:defRPr>
            </a:lvl1pPr>
          </a:lstStyle>
          <a:p>
            <a:r>
              <a:rPr lang="en-US" smtClean="0"/>
              <a:t>Click to edit Master title style</a:t>
            </a:r>
            <a:endParaRPr lang="fr-BE" dirty="0"/>
          </a:p>
        </p:txBody>
      </p:sp>
      <p:sp>
        <p:nvSpPr>
          <p:cNvPr id="3" name="Sous-titre 2"/>
          <p:cNvSpPr>
            <a:spLocks noGrp="1"/>
          </p:cNvSpPr>
          <p:nvPr>
            <p:ph type="subTitle" idx="1"/>
          </p:nvPr>
        </p:nvSpPr>
        <p:spPr>
          <a:xfrm>
            <a:off x="1524000" y="3602038"/>
            <a:ext cx="9144000" cy="516183"/>
          </a:xfrm>
          <a:prstGeom prst="rect">
            <a:avLst/>
          </a:prstGeom>
        </p:spPr>
        <p:txBody>
          <a:bodyPr>
            <a:normAutofit/>
          </a:bodyPr>
          <a:lstStyle>
            <a:lvl1pPr marL="0" indent="0" algn="ctr">
              <a:buNone/>
              <a:defRPr sz="4000">
                <a:solidFill>
                  <a:srgbClr val="071D49"/>
                </a:solidFill>
                <a:effectLst>
                  <a:outerShdw blurRad="38100" dist="38100" dir="2700000" algn="tl">
                    <a:srgbClr val="000000">
                      <a:alpha val="43137"/>
                    </a:srgbClr>
                  </a:outerShdw>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285" y="214334"/>
            <a:ext cx="5042682" cy="1680894"/>
          </a:xfrm>
          <a:prstGeom prst="rect">
            <a:avLst/>
          </a:prstGeom>
        </p:spPr>
      </p:pic>
      <p:sp>
        <p:nvSpPr>
          <p:cNvPr id="15" name="Espace réservé du texte 14"/>
          <p:cNvSpPr>
            <a:spLocks noGrp="1"/>
          </p:cNvSpPr>
          <p:nvPr>
            <p:ph type="body" sz="quarter" idx="13" hasCustomPrompt="1"/>
          </p:nvPr>
        </p:nvSpPr>
        <p:spPr>
          <a:xfrm>
            <a:off x="1733551" y="4806532"/>
            <a:ext cx="8934449" cy="447291"/>
          </a:xfrm>
          <a:prstGeom prst="rect">
            <a:avLst/>
          </a:prstGeom>
        </p:spPr>
        <p:txBody>
          <a:bodyPr/>
          <a:lstStyle>
            <a:lvl1pPr marL="0" indent="0" algn="r">
              <a:buNone/>
              <a:defRPr i="1" baseline="0">
                <a:effectLst>
                  <a:outerShdw blurRad="38100" dist="38100" dir="2700000" algn="tl">
                    <a:srgbClr val="000000">
                      <a:alpha val="43137"/>
                    </a:srgbClr>
                  </a:outerShdw>
                </a:effectLst>
                <a:latin typeface="+mj-lt"/>
              </a:defRPr>
            </a:lvl1pPr>
          </a:lstStyle>
          <a:p>
            <a:pPr lvl="0"/>
            <a:r>
              <a:rPr lang="fr-BE" dirty="0" smtClean="0"/>
              <a:t>Name </a:t>
            </a:r>
            <a:r>
              <a:rPr lang="fr-BE" dirty="0" err="1" smtClean="0"/>
              <a:t>Surname</a:t>
            </a:r>
            <a:endParaRPr lang="fr-BE" dirty="0"/>
          </a:p>
        </p:txBody>
      </p:sp>
      <p:sp>
        <p:nvSpPr>
          <p:cNvPr id="17" name="Espace réservé du texte 16"/>
          <p:cNvSpPr>
            <a:spLocks noGrp="1"/>
          </p:cNvSpPr>
          <p:nvPr>
            <p:ph type="body" sz="quarter" idx="14" hasCustomPrompt="1"/>
          </p:nvPr>
        </p:nvSpPr>
        <p:spPr>
          <a:xfrm>
            <a:off x="3944582" y="5414791"/>
            <a:ext cx="6721475" cy="505577"/>
          </a:xfrm>
          <a:prstGeom prst="rect">
            <a:avLst/>
          </a:prstGeom>
        </p:spPr>
        <p:txBody>
          <a:bodyPr>
            <a:normAutofit/>
          </a:bodyPr>
          <a:lstStyle>
            <a:lvl1pPr marL="0" indent="0" algn="r">
              <a:buNone/>
              <a:defRPr sz="2800" i="1">
                <a:latin typeface="+mj-lt"/>
              </a:defRPr>
            </a:lvl1pPr>
          </a:lstStyle>
          <a:p>
            <a:pPr lvl="0"/>
            <a:r>
              <a:rPr lang="fr-BE" dirty="0" err="1" smtClean="0"/>
              <a:t>Function</a:t>
            </a:r>
            <a:endParaRPr lang="fr-BE" dirty="0"/>
          </a:p>
        </p:txBody>
      </p:sp>
    </p:spTree>
    <p:extLst>
      <p:ext uri="{BB962C8B-B14F-4D97-AF65-F5344CB8AC3E}">
        <p14:creationId xmlns:p14="http://schemas.microsoft.com/office/powerpoint/2010/main" val="3713710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74937"/>
            <a:ext cx="9304564" cy="738791"/>
          </a:xfrm>
          <a:prstGeom prst="rect">
            <a:avLst/>
          </a:prstGeom>
        </p:spPr>
        <p:txBody>
          <a:bodyPr/>
          <a:lstStyle>
            <a:lvl1pPr>
              <a:defRPr>
                <a:solidFill>
                  <a:srgbClr val="071D49"/>
                </a:solidFill>
                <a:effectLst>
                  <a:outerShdw blurRad="38100" dist="38100" dir="2700000" algn="tl">
                    <a:srgbClr val="000000">
                      <a:alpha val="43137"/>
                    </a:srgbClr>
                  </a:outerShdw>
                </a:effectLst>
              </a:defRPr>
            </a:lvl1pPr>
          </a:lstStyle>
          <a:p>
            <a:r>
              <a:rPr lang="en-US" smtClean="0"/>
              <a:t>Click to edit Master title style</a:t>
            </a:r>
            <a:endParaRPr lang="fr-BE" dirty="0"/>
          </a:p>
        </p:txBody>
      </p:sp>
      <p:sp>
        <p:nvSpPr>
          <p:cNvPr id="3" name="Espace réservé du contenu 2"/>
          <p:cNvSpPr>
            <a:spLocks noGrp="1"/>
          </p:cNvSpPr>
          <p:nvPr>
            <p:ph idx="1"/>
          </p:nvPr>
        </p:nvSpPr>
        <p:spPr>
          <a:xfrm>
            <a:off x="838200" y="1886811"/>
            <a:ext cx="10515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cxnSp>
        <p:nvCxnSpPr>
          <p:cNvPr id="9" name="Connecteur droit 8"/>
          <p:cNvCxnSpPr/>
          <p:nvPr userDrawn="1"/>
        </p:nvCxnSpPr>
        <p:spPr>
          <a:xfrm flipV="1">
            <a:off x="0" y="1101024"/>
            <a:ext cx="8864082" cy="25407"/>
          </a:xfrm>
          <a:prstGeom prst="line">
            <a:avLst/>
          </a:prstGeom>
          <a:ln>
            <a:solidFill>
              <a:srgbClr val="A50034"/>
            </a:solidFill>
          </a:ln>
        </p:spPr>
        <p:style>
          <a:lnRef idx="3">
            <a:schemeClr val="dk1"/>
          </a:lnRef>
          <a:fillRef idx="0">
            <a:schemeClr val="dk1"/>
          </a:fillRef>
          <a:effectRef idx="2">
            <a:schemeClr val="dk1"/>
          </a:effectRef>
          <a:fontRef idx="minor">
            <a:schemeClr val="tx1"/>
          </a:fontRef>
        </p:style>
      </p:cxnSp>
      <p:sp>
        <p:nvSpPr>
          <p:cNvPr id="13" name="Espace réservé du numéro de diapositive 5"/>
          <p:cNvSpPr>
            <a:spLocks noGrp="1"/>
          </p:cNvSpPr>
          <p:nvPr>
            <p:ph type="sldNum" sz="quarter" idx="12"/>
          </p:nvPr>
        </p:nvSpPr>
        <p:spPr>
          <a:xfrm>
            <a:off x="9190265" y="6298714"/>
            <a:ext cx="2743200" cy="365125"/>
          </a:xfrm>
          <a:prstGeom prst="rect">
            <a:avLst/>
          </a:prstGeom>
        </p:spPr>
        <p:txBody>
          <a:bodyPr/>
          <a:lstStyle>
            <a:lvl1pPr>
              <a:defRPr sz="4000">
                <a:solidFill>
                  <a:srgbClr val="071D49"/>
                </a:solidFill>
                <a:effectLst>
                  <a:outerShdw blurRad="38100" dist="38100" dir="2700000" algn="tl">
                    <a:srgbClr val="000000">
                      <a:alpha val="43137"/>
                    </a:srgbClr>
                  </a:outerShdw>
                </a:effectLst>
              </a:defRPr>
            </a:lvl1pPr>
          </a:lstStyle>
          <a:p>
            <a:fld id="{B8FF5B83-D3A0-4FC2-888B-2DB55DAD37DA}" type="slidenum">
              <a:rPr lang="fr-BE" smtClean="0"/>
              <a:pPr/>
              <a:t>‹N°›</a:t>
            </a:fld>
            <a:endParaRPr lang="fr-BE" dirty="0"/>
          </a:p>
        </p:txBody>
      </p:sp>
    </p:spTree>
    <p:extLst>
      <p:ext uri="{BB962C8B-B14F-4D97-AF65-F5344CB8AC3E}">
        <p14:creationId xmlns:p14="http://schemas.microsoft.com/office/powerpoint/2010/main" val="2227362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Espace réservé du numéro de diapositive 5"/>
          <p:cNvSpPr txBox="1">
            <a:spLocks/>
          </p:cNvSpPr>
          <p:nvPr userDrawn="1"/>
        </p:nvSpPr>
        <p:spPr>
          <a:xfrm>
            <a:off x="9190265" y="629871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4000" kern="1200">
                <a:solidFill>
                  <a:srgbClr val="071D49"/>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FF5B83-D3A0-4FC2-888B-2DB55DAD37DA}" type="slidenum">
              <a:rPr lang="fr-BE" smtClean="0"/>
              <a:pPr/>
              <a:t>‹N°›</a:t>
            </a:fld>
            <a:endParaRPr lang="fr-BE" dirty="0"/>
          </a:p>
        </p:txBody>
      </p:sp>
      <p:sp>
        <p:nvSpPr>
          <p:cNvPr id="10" name="Titre 1"/>
          <p:cNvSpPr>
            <a:spLocks noGrp="1"/>
          </p:cNvSpPr>
          <p:nvPr>
            <p:ph type="title"/>
          </p:nvPr>
        </p:nvSpPr>
        <p:spPr>
          <a:xfrm>
            <a:off x="838200" y="374937"/>
            <a:ext cx="9304564" cy="738791"/>
          </a:xfrm>
          <a:prstGeom prst="rect">
            <a:avLst/>
          </a:prstGeom>
        </p:spPr>
        <p:txBody>
          <a:bodyPr/>
          <a:lstStyle>
            <a:lvl1pPr>
              <a:defRPr>
                <a:solidFill>
                  <a:srgbClr val="071D49"/>
                </a:solidFill>
                <a:effectLst>
                  <a:outerShdw blurRad="38100" dist="38100" dir="2700000" algn="tl">
                    <a:srgbClr val="000000">
                      <a:alpha val="43137"/>
                    </a:srgbClr>
                  </a:outerShdw>
                </a:effectLst>
              </a:defRPr>
            </a:lvl1pPr>
          </a:lstStyle>
          <a:p>
            <a:r>
              <a:rPr lang="en-US" smtClean="0"/>
              <a:t>Click to edit Master title style</a:t>
            </a:r>
            <a:endParaRPr lang="fr-BE" dirty="0"/>
          </a:p>
        </p:txBody>
      </p:sp>
      <p:cxnSp>
        <p:nvCxnSpPr>
          <p:cNvPr id="11" name="Connecteur droit 10"/>
          <p:cNvCxnSpPr/>
          <p:nvPr userDrawn="1"/>
        </p:nvCxnSpPr>
        <p:spPr>
          <a:xfrm flipV="1">
            <a:off x="0" y="1101024"/>
            <a:ext cx="8864082" cy="25407"/>
          </a:xfrm>
          <a:prstGeom prst="line">
            <a:avLst/>
          </a:prstGeom>
          <a:ln>
            <a:solidFill>
              <a:srgbClr val="A50034"/>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274409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8" name="Espace réservé du numéro de diapositive 5"/>
          <p:cNvSpPr txBox="1">
            <a:spLocks/>
          </p:cNvSpPr>
          <p:nvPr userDrawn="1"/>
        </p:nvSpPr>
        <p:spPr>
          <a:xfrm>
            <a:off x="9190265" y="629871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4000" kern="1200">
                <a:solidFill>
                  <a:srgbClr val="071D49"/>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FF5B83-D3A0-4FC2-888B-2DB55DAD37DA}" type="slidenum">
              <a:rPr lang="fr-BE" smtClean="0"/>
              <a:pPr/>
              <a:t>‹N°›</a:t>
            </a:fld>
            <a:endParaRPr lang="fr-BE" dirty="0"/>
          </a:p>
        </p:txBody>
      </p:sp>
      <p:sp>
        <p:nvSpPr>
          <p:cNvPr id="10" name="Titre 1"/>
          <p:cNvSpPr>
            <a:spLocks noGrp="1"/>
          </p:cNvSpPr>
          <p:nvPr>
            <p:ph type="title" hasCustomPrompt="1"/>
          </p:nvPr>
        </p:nvSpPr>
        <p:spPr>
          <a:xfrm>
            <a:off x="539620" y="2063779"/>
            <a:ext cx="4554895" cy="1752442"/>
          </a:xfrm>
          <a:prstGeom prst="rect">
            <a:avLst/>
          </a:prstGeom>
        </p:spPr>
        <p:txBody>
          <a:bodyPr/>
          <a:lstStyle>
            <a:lvl1pPr algn="ctr">
              <a:defRPr sz="4000" baseline="0">
                <a:solidFill>
                  <a:srgbClr val="A50034"/>
                </a:solidFill>
                <a:effectLst>
                  <a:outerShdw blurRad="38100" dist="38100" dir="2700000" algn="tl">
                    <a:srgbClr val="000000">
                      <a:alpha val="43137"/>
                    </a:srgbClr>
                  </a:outerShdw>
                </a:effectLst>
                <a:latin typeface="+mj-lt"/>
              </a:defRPr>
            </a:lvl1pPr>
          </a:lstStyle>
          <a:p>
            <a:r>
              <a:rPr lang="fr-FR" dirty="0" err="1" smtClean="0"/>
              <a:t>Title</a:t>
            </a:r>
            <a:r>
              <a:rPr lang="fr-FR" dirty="0" smtClean="0"/>
              <a:t> of the </a:t>
            </a:r>
            <a:r>
              <a:rPr lang="fr-FR" dirty="0" err="1" smtClean="0"/>
              <a:t>presentation</a:t>
            </a:r>
            <a:r>
              <a:rPr lang="fr-FR" dirty="0" smtClean="0"/>
              <a:t> / section / topic</a:t>
            </a:r>
            <a:endParaRPr lang="fr-BE" dirty="0"/>
          </a:p>
        </p:txBody>
      </p:sp>
      <p:sp>
        <p:nvSpPr>
          <p:cNvPr id="3" name="Espace réservé pour une image  2"/>
          <p:cNvSpPr>
            <a:spLocks noGrp="1"/>
          </p:cNvSpPr>
          <p:nvPr>
            <p:ph type="pic" sz="quarter" idx="10"/>
          </p:nvPr>
        </p:nvSpPr>
        <p:spPr>
          <a:xfrm>
            <a:off x="5760034" y="-1569808"/>
            <a:ext cx="8765460" cy="9192918"/>
          </a:xfrm>
          <a:prstGeom prst="ellipse">
            <a:avLst/>
          </a:prstGeom>
          <a:ln w="19050">
            <a:solidFill>
              <a:srgbClr val="A50034"/>
            </a:solidFill>
          </a:ln>
        </p:spPr>
        <p:txBody>
          <a:bodyPr/>
          <a:lstStyle/>
          <a:p>
            <a:r>
              <a:rPr lang="en-US" smtClean="0"/>
              <a:t>Click icon to add picture</a:t>
            </a:r>
            <a:endParaRPr lang="fr-BE"/>
          </a:p>
        </p:txBody>
      </p:sp>
      <p:sp>
        <p:nvSpPr>
          <p:cNvPr id="5" name="Espace réservé du texte 4"/>
          <p:cNvSpPr>
            <a:spLocks noGrp="1"/>
          </p:cNvSpPr>
          <p:nvPr>
            <p:ph type="body" sz="quarter" idx="11" hasCustomPrompt="1"/>
          </p:nvPr>
        </p:nvSpPr>
        <p:spPr>
          <a:xfrm>
            <a:off x="539620" y="4684179"/>
            <a:ext cx="5337175" cy="391821"/>
          </a:xfrm>
          <a:prstGeom prst="rect">
            <a:avLst/>
          </a:prstGeom>
        </p:spPr>
        <p:txBody>
          <a:bodyPr/>
          <a:lstStyle>
            <a:lvl1pPr marL="0" indent="0">
              <a:buNone/>
              <a:defRPr i="1" baseline="0">
                <a:solidFill>
                  <a:srgbClr val="071D49"/>
                </a:solidFill>
                <a:latin typeface="+mj-lt"/>
              </a:defRPr>
            </a:lvl1pPr>
          </a:lstStyle>
          <a:p>
            <a:pPr lvl="0"/>
            <a:r>
              <a:rPr lang="fr-BE" dirty="0" smtClean="0"/>
              <a:t>Name of the speaker</a:t>
            </a:r>
          </a:p>
        </p:txBody>
      </p:sp>
      <p:sp>
        <p:nvSpPr>
          <p:cNvPr id="7" name="Espace réservé du texte 6"/>
          <p:cNvSpPr>
            <a:spLocks noGrp="1"/>
          </p:cNvSpPr>
          <p:nvPr>
            <p:ph type="body" sz="quarter" idx="12" hasCustomPrompt="1"/>
          </p:nvPr>
        </p:nvSpPr>
        <p:spPr>
          <a:xfrm>
            <a:off x="539620" y="5290684"/>
            <a:ext cx="5337175" cy="372997"/>
          </a:xfrm>
          <a:prstGeom prst="rect">
            <a:avLst/>
          </a:prstGeom>
        </p:spPr>
        <p:txBody>
          <a:bodyPr/>
          <a:lstStyle>
            <a:lvl1pPr marL="0" indent="0">
              <a:buNone/>
              <a:defRPr lang="fr-BE" sz="2400" i="0" kern="1200" baseline="0" dirty="0">
                <a:solidFill>
                  <a:srgbClr val="071D49"/>
                </a:solidFill>
                <a:latin typeface="+mj-lt"/>
                <a:ea typeface="+mn-ea"/>
                <a:cs typeface="+mn-cs"/>
              </a:defRPr>
            </a:lvl1pPr>
          </a:lstStyle>
          <a:p>
            <a:pPr lvl="0"/>
            <a:r>
              <a:rPr lang="fr-BE" dirty="0" err="1" smtClean="0"/>
              <a:t>Function</a:t>
            </a:r>
            <a:endParaRPr lang="fr-BE" dirty="0"/>
          </a:p>
        </p:txBody>
      </p:sp>
      <p:sp>
        <p:nvSpPr>
          <p:cNvPr id="12" name="Espace réservé du texte 11"/>
          <p:cNvSpPr>
            <a:spLocks noGrp="1"/>
          </p:cNvSpPr>
          <p:nvPr>
            <p:ph type="body" sz="quarter" idx="13" hasCustomPrompt="1"/>
          </p:nvPr>
        </p:nvSpPr>
        <p:spPr>
          <a:xfrm>
            <a:off x="539620" y="5701229"/>
            <a:ext cx="5403850" cy="335286"/>
          </a:xfrm>
          <a:prstGeom prst="rect">
            <a:avLst/>
          </a:prstGeom>
        </p:spPr>
        <p:txBody>
          <a:bodyPr/>
          <a:lstStyle>
            <a:lvl1pPr marL="0" indent="0">
              <a:buNone/>
              <a:defRPr lang="fr-BE" sz="2400" i="0" kern="1200" baseline="0" dirty="0">
                <a:solidFill>
                  <a:srgbClr val="071D49"/>
                </a:solidFill>
                <a:latin typeface="+mj-lt"/>
                <a:ea typeface="+mn-ea"/>
                <a:cs typeface="+mn-cs"/>
              </a:defRPr>
            </a:lvl1pPr>
          </a:lstStyle>
          <a:p>
            <a:pPr lvl="0"/>
            <a:r>
              <a:rPr lang="fr-BE" dirty="0" smtClean="0"/>
              <a:t>Organisation</a:t>
            </a:r>
            <a:endParaRPr lang="fr-BE" dirty="0"/>
          </a:p>
        </p:txBody>
      </p:sp>
    </p:spTree>
    <p:extLst>
      <p:ext uri="{BB962C8B-B14F-4D97-AF65-F5344CB8AC3E}">
        <p14:creationId xmlns:p14="http://schemas.microsoft.com/office/powerpoint/2010/main" val="8388548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594" y="2880568"/>
            <a:ext cx="5635688" cy="1878562"/>
          </a:xfrm>
          <a:prstGeom prst="rect">
            <a:avLst/>
          </a:prstGeom>
        </p:spPr>
      </p:pic>
      <p:sp>
        <p:nvSpPr>
          <p:cNvPr id="14" name="ZoneTexte 13"/>
          <p:cNvSpPr txBox="1"/>
          <p:nvPr userDrawn="1"/>
        </p:nvSpPr>
        <p:spPr>
          <a:xfrm>
            <a:off x="1791477" y="5017702"/>
            <a:ext cx="2985796" cy="646331"/>
          </a:xfrm>
          <a:prstGeom prst="rect">
            <a:avLst/>
          </a:prstGeom>
          <a:noFill/>
        </p:spPr>
        <p:txBody>
          <a:bodyPr wrap="square" rtlCol="0">
            <a:spAutoFit/>
          </a:bodyPr>
          <a:lstStyle/>
          <a:p>
            <a:r>
              <a:rPr lang="fr-BE" dirty="0" smtClean="0">
                <a:solidFill>
                  <a:srgbClr val="071D49"/>
                </a:solidFill>
                <a:latin typeface="+mj-lt"/>
              </a:rPr>
              <a:t>50, Rue d’Arlon -1000 Brussels </a:t>
            </a:r>
          </a:p>
          <a:p>
            <a:r>
              <a:rPr lang="fr-BE" dirty="0" smtClean="0">
                <a:solidFill>
                  <a:srgbClr val="071D49"/>
                </a:solidFill>
                <a:latin typeface="+mj-lt"/>
              </a:rPr>
              <a:t>www.aim-mutual.org</a:t>
            </a:r>
          </a:p>
        </p:txBody>
      </p:sp>
      <p:sp>
        <p:nvSpPr>
          <p:cNvPr id="15" name="ZoneTexte 14"/>
          <p:cNvSpPr txBox="1"/>
          <p:nvPr userDrawn="1"/>
        </p:nvSpPr>
        <p:spPr>
          <a:xfrm>
            <a:off x="1791477" y="5810156"/>
            <a:ext cx="2444621" cy="369332"/>
          </a:xfrm>
          <a:prstGeom prst="rect">
            <a:avLst/>
          </a:prstGeom>
          <a:noFill/>
        </p:spPr>
        <p:txBody>
          <a:bodyPr wrap="square" rtlCol="0">
            <a:spAutoFit/>
          </a:bodyPr>
          <a:lstStyle/>
          <a:p>
            <a:r>
              <a:rPr lang="fr-BE" dirty="0" err="1" smtClean="0">
                <a:solidFill>
                  <a:srgbClr val="A50034"/>
                </a:solidFill>
                <a:effectLst>
                  <a:outerShdw blurRad="38100" dist="38100" dir="2700000" algn="tl">
                    <a:srgbClr val="000000">
                      <a:alpha val="43137"/>
                    </a:srgbClr>
                  </a:outerShdw>
                </a:effectLst>
              </a:rPr>
              <a:t>Follow</a:t>
            </a:r>
            <a:r>
              <a:rPr lang="fr-BE" dirty="0" smtClean="0">
                <a:solidFill>
                  <a:srgbClr val="A50034"/>
                </a:solidFill>
                <a:effectLst>
                  <a:outerShdw blurRad="38100" dist="38100" dir="2700000" algn="tl">
                    <a:srgbClr val="000000">
                      <a:alpha val="43137"/>
                    </a:srgbClr>
                  </a:outerShdw>
                </a:effectLst>
              </a:rPr>
              <a:t> us on Twitter!</a:t>
            </a:r>
            <a:endParaRPr lang="fr-BE" dirty="0">
              <a:solidFill>
                <a:srgbClr val="A50034"/>
              </a:solidFill>
              <a:effectLst>
                <a:outerShdw blurRad="38100" dist="38100" dir="2700000" algn="tl">
                  <a:srgbClr val="000000">
                    <a:alpha val="43137"/>
                  </a:srgbClr>
                </a:outerShdw>
              </a:effectLst>
            </a:endParaRP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6036" y="5744279"/>
            <a:ext cx="440123" cy="356651"/>
          </a:xfrm>
          <a:prstGeom prst="rect">
            <a:avLst/>
          </a:prstGeom>
        </p:spPr>
      </p:pic>
      <p:sp>
        <p:nvSpPr>
          <p:cNvPr id="17" name="ZoneTexte 16"/>
          <p:cNvSpPr txBox="1"/>
          <p:nvPr userDrawn="1"/>
        </p:nvSpPr>
        <p:spPr>
          <a:xfrm>
            <a:off x="4655392" y="5810156"/>
            <a:ext cx="3041780" cy="369332"/>
          </a:xfrm>
          <a:prstGeom prst="rect">
            <a:avLst/>
          </a:prstGeom>
          <a:noFill/>
        </p:spPr>
        <p:txBody>
          <a:bodyPr wrap="square" rtlCol="0">
            <a:spAutoFit/>
          </a:bodyPr>
          <a:lstStyle/>
          <a:p>
            <a:r>
              <a:rPr lang="fr-BE" dirty="0" smtClean="0">
                <a:solidFill>
                  <a:srgbClr val="071D49"/>
                </a:solidFill>
                <a:effectLst>
                  <a:outerShdw blurRad="38100" dist="38100" dir="2700000" algn="tl">
                    <a:srgbClr val="000000">
                      <a:alpha val="43137"/>
                    </a:srgbClr>
                  </a:outerShdw>
                </a:effectLst>
              </a:rPr>
              <a:t>@</a:t>
            </a:r>
            <a:r>
              <a:rPr lang="fr-BE" dirty="0" err="1" smtClean="0">
                <a:solidFill>
                  <a:srgbClr val="071D49"/>
                </a:solidFill>
                <a:effectLst>
                  <a:outerShdw blurRad="38100" dist="38100" dir="2700000" algn="tl">
                    <a:srgbClr val="000000">
                      <a:alpha val="43137"/>
                    </a:srgbClr>
                  </a:outerShdw>
                </a:effectLst>
              </a:rPr>
              <a:t>AIM_healthcare</a:t>
            </a:r>
            <a:endParaRPr lang="fr-BE" dirty="0">
              <a:solidFill>
                <a:srgbClr val="071D49"/>
              </a:solidFill>
              <a:effectLst>
                <a:outerShdw blurRad="38100" dist="38100" dir="2700000" algn="tl">
                  <a:srgbClr val="000000">
                    <a:alpha val="43137"/>
                  </a:srgbClr>
                </a:outerShdw>
              </a:effectLst>
            </a:endParaRPr>
          </a:p>
        </p:txBody>
      </p:sp>
      <p:sp>
        <p:nvSpPr>
          <p:cNvPr id="22" name="Espace réservé du texte 21"/>
          <p:cNvSpPr>
            <a:spLocks noGrp="1"/>
          </p:cNvSpPr>
          <p:nvPr>
            <p:ph type="body" sz="quarter" idx="13" hasCustomPrompt="1"/>
          </p:nvPr>
        </p:nvSpPr>
        <p:spPr>
          <a:xfrm>
            <a:off x="7743825" y="4322813"/>
            <a:ext cx="2959100" cy="412750"/>
          </a:xfrm>
          <a:prstGeom prst="rect">
            <a:avLst/>
          </a:prstGeom>
        </p:spPr>
        <p:txBody>
          <a:bodyPr>
            <a:noAutofit/>
          </a:bodyPr>
          <a:lstStyle>
            <a:lvl1pPr marL="0" indent="0" algn="ctr">
              <a:buNone/>
              <a:defRPr sz="2400" b="1" baseline="0">
                <a:solidFill>
                  <a:srgbClr val="071D49"/>
                </a:solidFill>
                <a:latin typeface="+mj-lt"/>
              </a:defRPr>
            </a:lvl1pPr>
          </a:lstStyle>
          <a:p>
            <a:pPr lvl="0"/>
            <a:r>
              <a:rPr lang="fr-BE" dirty="0" smtClean="0"/>
              <a:t>Name SURNAME</a:t>
            </a:r>
            <a:endParaRPr lang="fr-BE" dirty="0"/>
          </a:p>
        </p:txBody>
      </p:sp>
      <p:sp>
        <p:nvSpPr>
          <p:cNvPr id="28" name="Espace réservé du texte 27"/>
          <p:cNvSpPr>
            <a:spLocks noGrp="1"/>
          </p:cNvSpPr>
          <p:nvPr>
            <p:ph type="body" sz="quarter" idx="14" hasCustomPrompt="1"/>
          </p:nvPr>
        </p:nvSpPr>
        <p:spPr>
          <a:xfrm>
            <a:off x="6125368" y="4735563"/>
            <a:ext cx="6196013" cy="635000"/>
          </a:xfrm>
          <a:prstGeom prst="rect">
            <a:avLst/>
          </a:prstGeom>
          <a:ln w="28575">
            <a:noFill/>
          </a:ln>
        </p:spPr>
        <p:txBody>
          <a:bodyPr>
            <a:normAutofit/>
          </a:bodyPr>
          <a:lstStyle>
            <a:lvl1pPr marL="0" indent="0" algn="ctr">
              <a:buNone/>
              <a:defRPr sz="2400">
                <a:solidFill>
                  <a:srgbClr val="071D49"/>
                </a:solidFill>
                <a:latin typeface="+mj-lt"/>
              </a:defRPr>
            </a:lvl1pPr>
          </a:lstStyle>
          <a:p>
            <a:pPr lvl="0"/>
            <a:r>
              <a:rPr lang="fr-BE" dirty="0" smtClean="0"/>
              <a:t>email@aim-mutual.org</a:t>
            </a:r>
            <a:endParaRPr lang="fr-BE" dirty="0"/>
          </a:p>
        </p:txBody>
      </p:sp>
      <p:sp>
        <p:nvSpPr>
          <p:cNvPr id="30" name="Espace réservé pour une image  29"/>
          <p:cNvSpPr>
            <a:spLocks noGrp="1"/>
          </p:cNvSpPr>
          <p:nvPr>
            <p:ph type="pic" sz="quarter" idx="15"/>
          </p:nvPr>
        </p:nvSpPr>
        <p:spPr>
          <a:xfrm>
            <a:off x="8035852" y="979338"/>
            <a:ext cx="2425960" cy="3219061"/>
          </a:xfrm>
          <a:prstGeom prst="rect">
            <a:avLst/>
          </a:prstGeom>
          <a:ln w="28575">
            <a:solidFill>
              <a:srgbClr val="A50034"/>
            </a:solidFill>
          </a:ln>
        </p:spPr>
        <p:style>
          <a:lnRef idx="2">
            <a:schemeClr val="accent5"/>
          </a:lnRef>
          <a:fillRef idx="1">
            <a:schemeClr val="lt1"/>
          </a:fillRef>
          <a:effectRef idx="0">
            <a:schemeClr val="accent5"/>
          </a:effectRef>
          <a:fontRef idx="none"/>
        </p:style>
        <p:txBody>
          <a:bodyPr/>
          <a:lstStyle/>
          <a:p>
            <a:r>
              <a:rPr lang="en-US" smtClean="0"/>
              <a:t>Click icon to add picture</a:t>
            </a:r>
            <a:endParaRPr lang="fr-BE"/>
          </a:p>
        </p:txBody>
      </p:sp>
    </p:spTree>
    <p:extLst>
      <p:ext uri="{BB962C8B-B14F-4D97-AF65-F5344CB8AC3E}">
        <p14:creationId xmlns:p14="http://schemas.microsoft.com/office/powerpoint/2010/main" val="16757321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Espace réservé du numéro de diapositive 5"/>
          <p:cNvSpPr txBox="1">
            <a:spLocks/>
          </p:cNvSpPr>
          <p:nvPr/>
        </p:nvSpPr>
        <p:spPr>
          <a:xfrm>
            <a:off x="9190265" y="629871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4000" kern="1200">
                <a:solidFill>
                  <a:srgbClr val="071D49"/>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FF5B83-D3A0-4FC2-888B-2DB55DAD37DA}" type="slidenum">
              <a:rPr lang="fr-BE" smtClean="0"/>
              <a:pPr/>
              <a:t>‹N°›</a:t>
            </a:fld>
            <a:endParaRPr lang="fr-BE" dirty="0"/>
          </a:p>
        </p:txBody>
      </p:sp>
      <p:sp>
        <p:nvSpPr>
          <p:cNvPr id="15" name="Rectangle 14"/>
          <p:cNvSpPr/>
          <p:nvPr/>
        </p:nvSpPr>
        <p:spPr>
          <a:xfrm>
            <a:off x="-228600" y="6568938"/>
            <a:ext cx="12809764" cy="457200"/>
          </a:xfrm>
          <a:prstGeom prst="rect">
            <a:avLst/>
          </a:prstGeom>
          <a:solidFill>
            <a:srgbClr val="A5003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5803642" y="-1041841"/>
            <a:ext cx="7629330" cy="7279990"/>
          </a:xfrm>
          <a:prstGeom prst="rect">
            <a:avLst/>
          </a:prstGeom>
          <a:blipFill dpi="0" rotWithShape="1">
            <a:blip r:embed="rId7">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456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9" r:id="rId4"/>
    <p:sldLayoutId id="214748365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33525" y="2206503"/>
            <a:ext cx="9144000" cy="1006475"/>
          </a:xfrm>
        </p:spPr>
        <p:txBody>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en-GB" dirty="0"/>
              <a:t/>
            </a:r>
            <a:br>
              <a:rPr lang="en-GB" dirty="0"/>
            </a:br>
            <a:r>
              <a:rPr lang="en-GB" dirty="0"/>
              <a:t/>
            </a:r>
            <a:br>
              <a:rPr lang="en-GB" dirty="0"/>
            </a:br>
            <a:r>
              <a:rPr lang="en-GB" dirty="0"/>
              <a:t>« </a:t>
            </a:r>
            <a:r>
              <a:rPr lang="en-GB" dirty="0" err="1"/>
              <a:t>Mutuelles</a:t>
            </a:r>
            <a:r>
              <a:rPr lang="en-GB" dirty="0"/>
              <a:t> et Europe »</a:t>
            </a:r>
            <a:endParaRPr lang="fr-BE" dirty="0" smtClean="0"/>
          </a:p>
        </p:txBody>
      </p:sp>
      <p:sp>
        <p:nvSpPr>
          <p:cNvPr id="3" name="Sous-titre 2"/>
          <p:cNvSpPr>
            <a:spLocks noGrp="1"/>
          </p:cNvSpPr>
          <p:nvPr>
            <p:ph type="subTitle" idx="1"/>
          </p:nvPr>
        </p:nvSpPr>
        <p:spPr>
          <a:xfrm>
            <a:off x="1407886" y="3243088"/>
            <a:ext cx="9144000" cy="516183"/>
          </a:xfrm>
        </p:spPr>
        <p:txBody>
          <a:bodyPr>
            <a:normAutofit fontScale="92500" lnSpcReduction="20000"/>
          </a:bodyPr>
          <a:lstStyle/>
          <a:p>
            <a:r>
              <a:rPr lang="fr-FR" dirty="0" smtClean="0"/>
              <a:t>ADOM/IPSE</a:t>
            </a:r>
            <a:endParaRPr lang="fr-BE" dirty="0" smtClean="0"/>
          </a:p>
        </p:txBody>
      </p:sp>
      <p:sp>
        <p:nvSpPr>
          <p:cNvPr id="6" name="Text Placeholder 5"/>
          <p:cNvSpPr>
            <a:spLocks noGrp="1"/>
          </p:cNvSpPr>
          <p:nvPr>
            <p:ph type="body" sz="quarter" idx="13"/>
          </p:nvPr>
        </p:nvSpPr>
        <p:spPr>
          <a:xfrm>
            <a:off x="1512661" y="3659903"/>
            <a:ext cx="8934449" cy="447291"/>
          </a:xfrm>
        </p:spPr>
        <p:txBody>
          <a:bodyPr/>
          <a:lstStyle/>
          <a:p>
            <a:r>
              <a:rPr lang="pt-PT" dirty="0" smtClean="0"/>
              <a:t>Paris, 25 Janvier 2019  </a:t>
            </a:r>
            <a:endParaRPr lang="pt-PT" dirty="0"/>
          </a:p>
        </p:txBody>
      </p:sp>
      <p:sp>
        <p:nvSpPr>
          <p:cNvPr id="7" name="Text Placeholder 6"/>
          <p:cNvSpPr>
            <a:spLocks noGrp="1"/>
          </p:cNvSpPr>
          <p:nvPr>
            <p:ph type="body" sz="quarter" idx="14"/>
          </p:nvPr>
        </p:nvSpPr>
        <p:spPr>
          <a:xfrm>
            <a:off x="3799439" y="4035934"/>
            <a:ext cx="6721475" cy="505577"/>
          </a:xfrm>
        </p:spPr>
        <p:txBody>
          <a:bodyPr>
            <a:normAutofit fontScale="92500"/>
          </a:bodyPr>
          <a:lstStyle/>
          <a:p>
            <a:r>
              <a:rPr lang="pt-PT" dirty="0" smtClean="0"/>
              <a:t>Corinna Hartrampf, Senior Project Manager, AIM</a:t>
            </a:r>
            <a:endParaRPr lang="pt-P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0251"/>
            <a:ext cx="1221105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62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Qui sont nos membres francophones?</a:t>
            </a:r>
            <a:endParaRPr lang="de-DE" dirty="0"/>
          </a:p>
        </p:txBody>
      </p:sp>
      <p:sp>
        <p:nvSpPr>
          <p:cNvPr id="3" name="Content Placeholder 2"/>
          <p:cNvSpPr>
            <a:spLocks noGrp="1"/>
          </p:cNvSpPr>
          <p:nvPr>
            <p:ph idx="1"/>
          </p:nvPr>
        </p:nvSpPr>
        <p:spPr>
          <a:xfrm>
            <a:off x="838200" y="1556611"/>
            <a:ext cx="10515600" cy="4351338"/>
          </a:xfrm>
        </p:spPr>
        <p:txBody>
          <a:bodyPr/>
          <a:lstStyle/>
          <a:p>
            <a:pPr marL="0" indent="0">
              <a:buNone/>
            </a:pPr>
            <a:r>
              <a:rPr lang="de-CH" b="1" dirty="0" smtClean="0">
                <a:solidFill>
                  <a:srgbClr val="071D49"/>
                </a:solidFill>
                <a:effectLst>
                  <a:outerShdw blurRad="38100" dist="38100" dir="2700000" algn="tl">
                    <a:srgbClr val="000000">
                      <a:alpha val="43137"/>
                    </a:srgbClr>
                  </a:outerShdw>
                </a:effectLst>
              </a:rPr>
              <a:t>En Luxembourg</a:t>
            </a:r>
            <a:r>
              <a:rPr lang="de-CH" b="1" dirty="0">
                <a:solidFill>
                  <a:srgbClr val="071D49"/>
                </a:solidFill>
                <a:effectLst>
                  <a:outerShdw blurRad="38100" dist="38100" dir="2700000" algn="tl">
                    <a:srgbClr val="000000">
                      <a:alpha val="43137"/>
                    </a:srgbClr>
                  </a:outerShdw>
                </a:effectLst>
              </a:rPr>
              <a:t>: Association </a:t>
            </a:r>
            <a:r>
              <a:rPr lang="de-CH" b="1" dirty="0" smtClean="0">
                <a:solidFill>
                  <a:srgbClr val="071D49"/>
                </a:solidFill>
                <a:effectLst>
                  <a:outerShdw blurRad="38100" dist="38100" dir="2700000" algn="tl">
                    <a:srgbClr val="000000">
                      <a:alpha val="43137"/>
                    </a:srgbClr>
                  </a:outerShdw>
                </a:effectLst>
              </a:rPr>
              <a:t>d’assurances </a:t>
            </a:r>
            <a:r>
              <a:rPr lang="de-CH" b="1" dirty="0">
                <a:solidFill>
                  <a:srgbClr val="071D49"/>
                </a:solidFill>
                <a:effectLst>
                  <a:outerShdw blurRad="38100" dist="38100" dir="2700000" algn="tl">
                    <a:srgbClr val="000000">
                      <a:alpha val="43137"/>
                    </a:srgbClr>
                  </a:outerShdw>
                </a:effectLst>
              </a:rPr>
              <a:t>mutuelles </a:t>
            </a:r>
            <a:endParaRPr lang="de-CH" b="1" dirty="0" smtClean="0">
              <a:solidFill>
                <a:srgbClr val="071D49"/>
              </a:solidFill>
              <a:effectLst>
                <a:outerShdw blurRad="38100" dist="38100" dir="2700000" algn="tl">
                  <a:srgbClr val="000000">
                    <a:alpha val="43137"/>
                  </a:srgbClr>
                </a:outerShdw>
              </a:effectLst>
            </a:endParaRPr>
          </a:p>
          <a:p>
            <a:pPr marL="0" indent="0">
              <a:buNone/>
            </a:pPr>
            <a:endParaRPr lang="de-CH" dirty="0">
              <a:solidFill>
                <a:srgbClr val="071D49"/>
              </a:solidFill>
              <a:effectLst>
                <a:outerShdw blurRad="38100" dist="38100" dir="2700000" algn="tl">
                  <a:srgbClr val="000000">
                    <a:alpha val="43137"/>
                  </a:srgbClr>
                </a:outerShdw>
              </a:effectLst>
            </a:endParaRPr>
          </a:p>
          <a:p>
            <a:r>
              <a:rPr lang="de-CH" dirty="0" smtClean="0">
                <a:solidFill>
                  <a:srgbClr val="071D49"/>
                </a:solidFill>
              </a:rPr>
              <a:t>Les mutuelles, ou sociétés de secours mutuels, assument un rôle complémentaireau régime générale obligatoire de la sécurité sociale</a:t>
            </a:r>
          </a:p>
          <a:p>
            <a:r>
              <a:rPr lang="de-CH" dirty="0" smtClean="0">
                <a:solidFill>
                  <a:srgbClr val="071D49"/>
                </a:solidFill>
              </a:rPr>
              <a:t>Elles sont régies par la loi du 7 juillet 1961 concernant les sociétés de secours mutuels et du réglement grand-ducal du 31 juillet 1961 déterminant le fontionnement des sociétés de secours mutuels</a:t>
            </a:r>
          </a:p>
          <a:p>
            <a:r>
              <a:rPr lang="de-CH" dirty="0" smtClean="0">
                <a:solidFill>
                  <a:srgbClr val="071D49"/>
                </a:solidFill>
              </a:rPr>
              <a:t>Les prestations offertes consistent dans la prise en charge des découverts pour soins de santé (prestations complémentaires aux caisses de maladie du régime obligatoire), les garanties de prévoyance, telles que les indemnités funéraires et les prestations familiales</a:t>
            </a:r>
            <a:endParaRPr lang="de-DE" dirty="0">
              <a:solidFill>
                <a:srgbClr val="071D49"/>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4" y="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62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Qui sont nos membres francophones?</a:t>
            </a:r>
            <a:endParaRPr lang="de-DE" dirty="0"/>
          </a:p>
        </p:txBody>
      </p:sp>
      <p:sp>
        <p:nvSpPr>
          <p:cNvPr id="3" name="Content Placeholder 2"/>
          <p:cNvSpPr>
            <a:spLocks noGrp="1"/>
          </p:cNvSpPr>
          <p:nvPr>
            <p:ph idx="1"/>
          </p:nvPr>
        </p:nvSpPr>
        <p:spPr/>
        <p:txBody>
          <a:bodyPr/>
          <a:lstStyle/>
          <a:p>
            <a:pPr marL="0" indent="0">
              <a:buNone/>
            </a:pPr>
            <a:r>
              <a:rPr lang="de-CH" b="1" dirty="0" smtClean="0">
                <a:solidFill>
                  <a:srgbClr val="071D49"/>
                </a:solidFill>
                <a:effectLst>
                  <a:outerShdw blurRad="38100" dist="38100" dir="2700000" algn="tl">
                    <a:srgbClr val="000000">
                      <a:alpha val="43137"/>
                    </a:srgbClr>
                  </a:outerShdw>
                </a:effectLst>
              </a:rPr>
              <a:t>Mutualités en Luxembourg</a:t>
            </a:r>
          </a:p>
          <a:p>
            <a:r>
              <a:rPr lang="de-CH" dirty="0" smtClean="0">
                <a:solidFill>
                  <a:srgbClr val="071D49"/>
                </a:solidFill>
              </a:rPr>
              <a:t>Toutes les sociétés sont regroupées dans la Fédération Nationale de la Mutualité Luxembourgoise (FNML)</a:t>
            </a:r>
          </a:p>
          <a:p>
            <a:r>
              <a:rPr lang="de-CH" dirty="0" smtClean="0">
                <a:solidFill>
                  <a:srgbClr val="071D49"/>
                </a:solidFill>
              </a:rPr>
              <a:t>Au sein de ladite fédération est crée la Caisse Médico-Chirurgicale Mutualiste (CMCM)</a:t>
            </a:r>
          </a:p>
          <a:p>
            <a:pPr lvl="1"/>
            <a:r>
              <a:rPr lang="de-CH" dirty="0" smtClean="0">
                <a:solidFill>
                  <a:srgbClr val="071D49"/>
                </a:solidFill>
              </a:rPr>
              <a:t>Mutuelle reconnue au sens de la loi du 7 juillet 1961</a:t>
            </a:r>
          </a:p>
          <a:p>
            <a:pPr lvl="1"/>
            <a:r>
              <a:rPr lang="de-CH" dirty="0" smtClean="0">
                <a:solidFill>
                  <a:srgbClr val="071D49"/>
                </a:solidFill>
              </a:rPr>
              <a:t>Ouverte à tous les membres d’une mutuelle affiliée à la FNML</a:t>
            </a:r>
          </a:p>
          <a:p>
            <a:pPr lvl="1"/>
            <a:r>
              <a:rPr lang="de-CH" dirty="0" smtClean="0">
                <a:solidFill>
                  <a:srgbClr val="071D49"/>
                </a:solidFill>
              </a:rPr>
              <a:t>La CMCM garantit des suppléments des prestations à celles des caisses de maladie du régime obligatoire (elles consistent dans la participation ux frais médicaux, chirurgicaux et dentaires, ainsi qu’aux frais d’hospitalisation, y compris ceux encours pours hospitalisation à l’étranger</a:t>
            </a:r>
          </a:p>
          <a:p>
            <a:pPr marL="0" indent="0">
              <a:buNone/>
            </a:pPr>
            <a:endParaRPr lang="de-DE" dirty="0"/>
          </a:p>
        </p:txBody>
      </p:sp>
    </p:spTree>
    <p:extLst>
      <p:ext uri="{BB962C8B-B14F-4D97-AF65-F5344CB8AC3E}">
        <p14:creationId xmlns:p14="http://schemas.microsoft.com/office/powerpoint/2010/main" val="2989478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Qui sont nos membres francophones?</a:t>
            </a:r>
            <a:endParaRPr lang="de-DE" dirty="0"/>
          </a:p>
        </p:txBody>
      </p:sp>
      <p:sp>
        <p:nvSpPr>
          <p:cNvPr id="3" name="Content Placeholder 2"/>
          <p:cNvSpPr>
            <a:spLocks noGrp="1"/>
          </p:cNvSpPr>
          <p:nvPr>
            <p:ph idx="1"/>
          </p:nvPr>
        </p:nvSpPr>
        <p:spPr/>
        <p:txBody>
          <a:bodyPr/>
          <a:lstStyle/>
          <a:p>
            <a:r>
              <a:rPr lang="de-CH" b="1" dirty="0" smtClean="0">
                <a:solidFill>
                  <a:srgbClr val="071D49"/>
                </a:solidFill>
                <a:effectLst>
                  <a:outerShdw blurRad="38100" dist="38100" dir="2700000" algn="tl">
                    <a:srgbClr val="000000">
                      <a:alpha val="43137"/>
                    </a:srgbClr>
                  </a:outerShdw>
                </a:effectLst>
              </a:rPr>
              <a:t>France</a:t>
            </a:r>
          </a:p>
          <a:p>
            <a:pPr lvl="1">
              <a:buFont typeface="Courier New" panose="02070309020205020404" pitchFamily="49" charset="0"/>
              <a:buChar char="o"/>
            </a:pPr>
            <a:r>
              <a:rPr lang="de-CH" dirty="0" smtClean="0">
                <a:solidFill>
                  <a:srgbClr val="071D49"/>
                </a:solidFill>
              </a:rPr>
              <a:t>La FNMF, qui regroupent les mutuelles de santé qui offrent une couverture complémentaire, mais parfais aussi une couverture obligatoire</a:t>
            </a:r>
          </a:p>
          <a:p>
            <a:pPr lvl="1">
              <a:buFont typeface="Courier New" panose="02070309020205020404" pitchFamily="49" charset="0"/>
              <a:buChar char="o"/>
            </a:pPr>
            <a:endParaRPr lang="de-CH" dirty="0">
              <a:solidFill>
                <a:srgbClr val="071D49"/>
              </a:solidFill>
            </a:endParaRPr>
          </a:p>
          <a:p>
            <a:pPr marL="342900" lvl="1" indent="-342900"/>
            <a:r>
              <a:rPr lang="de-CH" sz="2800" b="1" dirty="0" smtClean="0">
                <a:solidFill>
                  <a:srgbClr val="071D49"/>
                </a:solidFill>
                <a:effectLst>
                  <a:outerShdw blurRad="38100" dist="38100" dir="2700000" algn="tl">
                    <a:srgbClr val="000000">
                      <a:alpha val="43137"/>
                    </a:srgbClr>
                  </a:outerShdw>
                </a:effectLst>
              </a:rPr>
              <a:t>Suisse: santésuisse</a:t>
            </a:r>
            <a:endParaRPr lang="de-DE" sz="2800" b="1" dirty="0" smtClean="0">
              <a:solidFill>
                <a:srgbClr val="071D49"/>
              </a:solidFill>
              <a:effectLst>
                <a:outerShdw blurRad="38100" dist="38100" dir="2700000" algn="tl">
                  <a:srgbClr val="000000">
                    <a:alpha val="43137"/>
                  </a:srgbClr>
                </a:outerShdw>
              </a:effectLst>
            </a:endParaRPr>
          </a:p>
          <a:p>
            <a:pPr marL="800100" lvl="2" indent="-342900">
              <a:buFont typeface="Courier New" panose="02070309020205020404" pitchFamily="49" charset="0"/>
              <a:buChar char="o"/>
            </a:pPr>
            <a:r>
              <a:rPr lang="de-CH" sz="2400" dirty="0" smtClean="0">
                <a:solidFill>
                  <a:srgbClr val="071D49"/>
                </a:solidFill>
              </a:rPr>
              <a:t>Couverture obligatoire</a:t>
            </a:r>
          </a:p>
          <a:p>
            <a:pPr marL="800100" lvl="2" indent="-342900">
              <a:buFont typeface="Courier New" panose="02070309020205020404" pitchFamily="49" charset="0"/>
              <a:buChar char="o"/>
            </a:pPr>
            <a:endParaRPr lang="de-CH" sz="2400" b="1" dirty="0">
              <a:solidFill>
                <a:srgbClr val="071D49"/>
              </a:solidFill>
              <a:effectLst>
                <a:outerShdw blurRad="38100" dist="38100" dir="2700000" algn="tl">
                  <a:srgbClr val="000000">
                    <a:alpha val="43137"/>
                  </a:srgbClr>
                </a:outerShdw>
              </a:effectLst>
            </a:endParaRPr>
          </a:p>
          <a:p>
            <a:pPr marL="342900" lvl="2" indent="-342900"/>
            <a:r>
              <a:rPr lang="de-CH" sz="2400" b="1" dirty="0" smtClean="0">
                <a:solidFill>
                  <a:srgbClr val="071D49"/>
                </a:solidFill>
                <a:effectLst>
                  <a:outerShdw blurRad="38100" dist="38100" dir="2700000" algn="tl">
                    <a:srgbClr val="000000">
                      <a:alpha val="43137"/>
                    </a:srgbClr>
                  </a:outerShdw>
                </a:effectLst>
              </a:rPr>
              <a:t>Afrique et le Moyen-Orient</a:t>
            </a:r>
          </a:p>
          <a:p>
            <a:pPr marL="0" lvl="2" indent="0">
              <a:buNone/>
            </a:pPr>
            <a:endParaRPr lang="de-CH" sz="2400" b="1" dirty="0" smtClean="0">
              <a:solidFill>
                <a:srgbClr val="071D49"/>
              </a:solidFill>
              <a:effectLst>
                <a:outerShdw blurRad="38100" dist="38100" dir="2700000" algn="tl">
                  <a:srgbClr val="000000">
                    <a:alpha val="43137"/>
                  </a:srgbClr>
                </a:outerShdw>
              </a:effectLst>
            </a:endParaRPr>
          </a:p>
          <a:p>
            <a:pPr marL="342900" lvl="2" indent="-342900"/>
            <a:r>
              <a:rPr lang="de-CH" sz="2400" b="1" dirty="0" smtClean="0">
                <a:solidFill>
                  <a:srgbClr val="071D49"/>
                </a:solidFill>
                <a:effectLst>
                  <a:outerShdw blurRad="38100" dist="38100" dir="2700000" algn="tl">
                    <a:srgbClr val="000000">
                      <a:alpha val="43137"/>
                    </a:srgbClr>
                  </a:outerShdw>
                </a:effectLst>
              </a:rPr>
              <a:t>D’autre mutuelle à l’AIM</a:t>
            </a:r>
          </a:p>
          <a:p>
            <a:pPr marL="800100" lvl="3" indent="-342900">
              <a:buFont typeface="Courier New" panose="02070309020205020404" pitchFamily="49" charset="0"/>
              <a:buChar char="o"/>
            </a:pPr>
            <a:r>
              <a:rPr lang="de-CH" sz="2200" dirty="0" smtClean="0">
                <a:solidFill>
                  <a:srgbClr val="071D49"/>
                </a:solidFill>
              </a:rPr>
              <a:t>Portugal, Italie, Espagne, Amérique Latine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533" y="3296605"/>
            <a:ext cx="2134060" cy="3014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92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Notre travail au niveau </a:t>
            </a:r>
            <a:r>
              <a:rPr lang="de-CH" dirty="0"/>
              <a:t>e</a:t>
            </a:r>
            <a:r>
              <a:rPr lang="de-CH" dirty="0" smtClean="0"/>
              <a:t>uropéen</a:t>
            </a:r>
            <a:endParaRPr lang="de-DE" dirty="0"/>
          </a:p>
        </p:txBody>
      </p:sp>
      <p:sp>
        <p:nvSpPr>
          <p:cNvPr id="3" name="Content Placeholder 2"/>
          <p:cNvSpPr>
            <a:spLocks noGrp="1"/>
          </p:cNvSpPr>
          <p:nvPr>
            <p:ph idx="1"/>
          </p:nvPr>
        </p:nvSpPr>
        <p:spPr>
          <a:xfrm>
            <a:off x="838199" y="1519084"/>
            <a:ext cx="10695039" cy="4719065"/>
          </a:xfrm>
        </p:spPr>
        <p:txBody>
          <a:bodyPr/>
          <a:lstStyle/>
          <a:p>
            <a:pPr marL="0" indent="0">
              <a:buNone/>
            </a:pPr>
            <a:r>
              <a:rPr lang="de-CH" b="1" dirty="0" smtClean="0">
                <a:solidFill>
                  <a:srgbClr val="071D49"/>
                </a:solidFill>
                <a:effectLst>
                  <a:outerShdw blurRad="38100" dist="38100" dir="2700000" algn="tl">
                    <a:srgbClr val="000000">
                      <a:alpha val="43137"/>
                    </a:srgbClr>
                  </a:outerShdw>
                </a:effectLst>
              </a:rPr>
              <a:t>Memorandum de l’AIM pour les élections européennes de 2019</a:t>
            </a:r>
          </a:p>
          <a:p>
            <a:pPr marL="0" indent="0">
              <a:buNone/>
            </a:pPr>
            <a:endParaRPr lang="de-CH" dirty="0" smtClean="0">
              <a:solidFill>
                <a:srgbClr val="071D49"/>
              </a:solidFill>
              <a:effectLst>
                <a:outerShdw blurRad="38100" dist="38100" dir="2700000" algn="tl">
                  <a:srgbClr val="000000">
                    <a:alpha val="43137"/>
                  </a:srgbClr>
                </a:outerShdw>
              </a:effectLst>
            </a:endParaRPr>
          </a:p>
          <a:p>
            <a:r>
              <a:rPr lang="de-CH" dirty="0" smtClean="0">
                <a:solidFill>
                  <a:srgbClr val="071D49"/>
                </a:solidFill>
                <a:effectLst>
                  <a:outerShdw blurRad="38100" dist="38100" dir="2700000" algn="tl">
                    <a:srgbClr val="000000">
                      <a:alpha val="43137"/>
                    </a:srgbClr>
                  </a:outerShdw>
                </a:effectLst>
              </a:rPr>
              <a:t>Reconnaître les mutuelles comme acteurs de l’économie sociale</a:t>
            </a:r>
          </a:p>
          <a:p>
            <a:pPr marL="0" indent="0">
              <a:buNone/>
            </a:pPr>
            <a:endParaRPr lang="de-CH" dirty="0" smtClean="0">
              <a:solidFill>
                <a:srgbClr val="071D49"/>
              </a:solidFill>
              <a:effectLst>
                <a:outerShdw blurRad="38100" dist="38100" dir="2700000" algn="tl">
                  <a:srgbClr val="000000">
                    <a:alpha val="43137"/>
                  </a:srgbClr>
                </a:outerShdw>
              </a:effectLst>
            </a:endParaRPr>
          </a:p>
          <a:p>
            <a:pPr lvl="1">
              <a:buFont typeface="Courier New" panose="02070309020205020404" pitchFamily="49" charset="0"/>
              <a:buChar char="o"/>
            </a:pPr>
            <a:r>
              <a:rPr lang="de-CH" dirty="0" smtClean="0">
                <a:solidFill>
                  <a:srgbClr val="071D49"/>
                </a:solidFill>
              </a:rPr>
              <a:t>L’AIM apelle les institutions européennes à veiller à ce que les mutuelles de soins de santé ne soient confrontées à des obstacles inutiles afin de remplir efficacement leur rôle</a:t>
            </a:r>
          </a:p>
          <a:p>
            <a:pPr lvl="1">
              <a:buFont typeface="Courier New" panose="02070309020205020404" pitchFamily="49" charset="0"/>
              <a:buChar char="o"/>
            </a:pPr>
            <a:r>
              <a:rPr lang="de-CH" dirty="0" smtClean="0">
                <a:solidFill>
                  <a:srgbClr val="071D49"/>
                </a:solidFill>
              </a:rPr>
              <a:t>L’AIM est membre de «Social Economy Europe»</a:t>
            </a:r>
          </a:p>
          <a:p>
            <a:pPr marL="0" indent="0">
              <a:buNone/>
            </a:pPr>
            <a:endParaRPr lang="de-CH" dirty="0" smtClean="0">
              <a:solidFill>
                <a:srgbClr val="071D49"/>
              </a:solidFill>
              <a:effectLst>
                <a:outerShdw blurRad="38100" dist="38100" dir="2700000" algn="tl">
                  <a:srgbClr val="000000">
                    <a:alpha val="43137"/>
                  </a:srgbClr>
                </a:outerShdw>
              </a:effectLst>
            </a:endParaRPr>
          </a:p>
          <a:p>
            <a:pPr marL="0" indent="0">
              <a:buNone/>
            </a:pPr>
            <a:endParaRPr lang="de-CH" dirty="0">
              <a:solidFill>
                <a:srgbClr val="071D49"/>
              </a:solidFill>
              <a:effectLst>
                <a:outerShdw blurRad="38100" dist="38100" dir="2700000" algn="tl">
                  <a:srgbClr val="000000">
                    <a:alpha val="43137"/>
                  </a:srgbClr>
                </a:outerShdw>
              </a:effectLst>
            </a:endParaRPr>
          </a:p>
          <a:p>
            <a:endParaRPr lang="de-DE" dirty="0">
              <a:solidFill>
                <a:srgbClr val="071D49"/>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587" y="4599961"/>
            <a:ext cx="2625214" cy="17501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562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Notre travail au niveau européen</a:t>
            </a:r>
            <a:endParaRPr lang="de-DE" dirty="0"/>
          </a:p>
        </p:txBody>
      </p:sp>
      <p:sp>
        <p:nvSpPr>
          <p:cNvPr id="3" name="Content Placeholder 2"/>
          <p:cNvSpPr>
            <a:spLocks noGrp="1"/>
          </p:cNvSpPr>
          <p:nvPr>
            <p:ph idx="1"/>
          </p:nvPr>
        </p:nvSpPr>
        <p:spPr>
          <a:xfrm>
            <a:off x="838199" y="1518101"/>
            <a:ext cx="10695039" cy="4764711"/>
          </a:xfrm>
        </p:spPr>
        <p:txBody>
          <a:bodyPr/>
          <a:lstStyle/>
          <a:p>
            <a:r>
              <a:rPr lang="fr-FR" dirty="0">
                <a:solidFill>
                  <a:srgbClr val="071D49"/>
                </a:solidFill>
                <a:effectLst>
                  <a:outerShdw blurRad="38100" dist="38100" dir="2700000" algn="tl">
                    <a:srgbClr val="000000">
                      <a:alpha val="43137"/>
                    </a:srgbClr>
                  </a:outerShdw>
                </a:effectLst>
              </a:rPr>
              <a:t>Reconnaissance légale de l’économie sociale, mutuelles incluses, au niveau européen </a:t>
            </a:r>
            <a:endParaRPr lang="fr-FR" dirty="0" smtClean="0">
              <a:solidFill>
                <a:srgbClr val="071D49"/>
              </a:solidFill>
              <a:effectLst>
                <a:outerShdw blurRad="38100" dist="38100" dir="2700000" algn="tl">
                  <a:srgbClr val="000000">
                    <a:alpha val="43137"/>
                  </a:srgbClr>
                </a:outerShdw>
              </a:effectLst>
            </a:endParaRPr>
          </a:p>
          <a:p>
            <a:pPr marL="0" indent="0">
              <a:buNone/>
            </a:pPr>
            <a:endParaRPr lang="fr-FR" dirty="0">
              <a:solidFill>
                <a:srgbClr val="071D49"/>
              </a:solidFill>
              <a:effectLst>
                <a:outerShdw blurRad="38100" dist="38100" dir="2700000" algn="tl">
                  <a:srgbClr val="000000">
                    <a:alpha val="43137"/>
                  </a:srgbClr>
                </a:outerShdw>
              </a:effectLst>
            </a:endParaRPr>
          </a:p>
          <a:p>
            <a:pPr lvl="1">
              <a:buFont typeface="Courier New" panose="02070309020205020404" pitchFamily="49" charset="0"/>
              <a:buChar char="o"/>
            </a:pPr>
            <a:r>
              <a:rPr lang="fr-FR" dirty="0">
                <a:solidFill>
                  <a:srgbClr val="071D49"/>
                </a:solidFill>
              </a:rPr>
              <a:t>Un cadre  légal européen clair pour les entreprises de l’économie sociale pour leur permettre de participer au marché intérieur comme toute autre </a:t>
            </a:r>
            <a:r>
              <a:rPr lang="fr-FR" dirty="0" smtClean="0">
                <a:solidFill>
                  <a:srgbClr val="071D49"/>
                </a:solidFill>
              </a:rPr>
              <a:t>entreprises</a:t>
            </a:r>
          </a:p>
          <a:p>
            <a:pPr lvl="1">
              <a:buFont typeface="Courier New" panose="02070309020205020404" pitchFamily="49" charset="0"/>
              <a:buChar char="o"/>
            </a:pPr>
            <a:r>
              <a:rPr lang="fr-FR" dirty="0" smtClean="0">
                <a:solidFill>
                  <a:srgbClr val="071D49"/>
                </a:solidFill>
              </a:rPr>
              <a:t>Si un texte législatif spécifique aux mutuelles n’est pas acceptable politiquement, l’UE doit au moins envisager une solution globale pour les entreprises de l’économie sociale</a:t>
            </a:r>
          </a:p>
          <a:p>
            <a:pPr lvl="1">
              <a:buFont typeface="Courier New" panose="02070309020205020404" pitchFamily="49" charset="0"/>
              <a:buChar char="o"/>
            </a:pPr>
            <a:r>
              <a:rPr lang="fr-FR" dirty="0" smtClean="0">
                <a:solidFill>
                  <a:srgbClr val="071D49"/>
                </a:solidFill>
              </a:rPr>
              <a:t>La CE pourrait adopter une recommandation établissant les principes et caractéristiques majeurs des entreprises de l’économie sociale</a:t>
            </a:r>
          </a:p>
          <a:p>
            <a:pPr lvl="1">
              <a:buFont typeface="Courier New" panose="02070309020205020404" pitchFamily="49" charset="0"/>
              <a:buChar char="o"/>
            </a:pPr>
            <a:r>
              <a:rPr lang="fr-FR" dirty="0" smtClean="0">
                <a:solidFill>
                  <a:srgbClr val="071D49"/>
                </a:solidFill>
              </a:rPr>
              <a:t>Des initiative douces  et le développement d’outils de communication afin d’encourager les EM à reconnaître le modèle mutualiste</a:t>
            </a:r>
            <a:endParaRPr lang="fr-FR" dirty="0">
              <a:solidFill>
                <a:srgbClr val="071D49"/>
              </a:solidFill>
            </a:endParaRPr>
          </a:p>
          <a:p>
            <a:endParaRPr lang="de-DE" dirty="0"/>
          </a:p>
        </p:txBody>
      </p:sp>
    </p:spTree>
    <p:extLst>
      <p:ext uri="{BB962C8B-B14F-4D97-AF65-F5344CB8AC3E}">
        <p14:creationId xmlns:p14="http://schemas.microsoft.com/office/powerpoint/2010/main" val="299881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Notre travail au niveau européen</a:t>
            </a:r>
            <a:endParaRPr lang="de-DE" dirty="0"/>
          </a:p>
        </p:txBody>
      </p:sp>
      <p:sp>
        <p:nvSpPr>
          <p:cNvPr id="3" name="Content Placeholder 2"/>
          <p:cNvSpPr>
            <a:spLocks noGrp="1"/>
          </p:cNvSpPr>
          <p:nvPr>
            <p:ph idx="1"/>
          </p:nvPr>
        </p:nvSpPr>
        <p:spPr/>
        <p:txBody>
          <a:bodyPr/>
          <a:lstStyle/>
          <a:p>
            <a:r>
              <a:rPr lang="de-CH" dirty="0" smtClean="0">
                <a:solidFill>
                  <a:srgbClr val="071D49"/>
                </a:solidFill>
                <a:effectLst>
                  <a:outerShdw blurRad="38100" dist="38100" dir="2700000" algn="tl">
                    <a:srgbClr val="000000">
                      <a:alpha val="43137"/>
                    </a:srgbClr>
                  </a:outerShdw>
                </a:effectLst>
              </a:rPr>
              <a:t>L’introduction de la lucrativité limitée</a:t>
            </a:r>
          </a:p>
          <a:p>
            <a:pPr lvl="1">
              <a:buFont typeface="Courier New" panose="02070309020205020404" pitchFamily="49" charset="0"/>
              <a:buChar char="o"/>
            </a:pPr>
            <a:r>
              <a:rPr lang="de-CH" dirty="0" smtClean="0">
                <a:solidFill>
                  <a:srgbClr val="071D49"/>
                </a:solidFill>
              </a:rPr>
              <a:t>Dans la classification binaire actuellement en vigueur en Droit de l’UE, ni l’assimimilation pleine et entière aux entreprises à but lucratif, ni la qualification d’entreprises à but non lucratif ne rendent compte de ce que sont les entreprises de l’économie sociale et de leurs besoins</a:t>
            </a:r>
          </a:p>
          <a:p>
            <a:pPr lvl="1">
              <a:buFont typeface="Courier New" panose="02070309020205020404" pitchFamily="49" charset="0"/>
              <a:buChar char="o"/>
            </a:pPr>
            <a:r>
              <a:rPr lang="de-CH" dirty="0" smtClean="0">
                <a:solidFill>
                  <a:srgbClr val="071D49"/>
                </a:solidFill>
              </a:rPr>
              <a:t>Changer l’interpretation de l’article 54 ?</a:t>
            </a:r>
          </a:p>
          <a:p>
            <a:pPr lvl="1">
              <a:buFont typeface="Courier New" panose="02070309020205020404" pitchFamily="49" charset="0"/>
              <a:buChar char="o"/>
            </a:pPr>
            <a:r>
              <a:rPr lang="de-CH" dirty="0" smtClean="0">
                <a:solidFill>
                  <a:srgbClr val="071D49"/>
                </a:solidFill>
              </a:rPr>
              <a:t>Introduire une troisième notion en droit de l’UE:la lucrativité limitée</a:t>
            </a:r>
          </a:p>
          <a:p>
            <a:pPr lvl="1">
              <a:buFont typeface="Courier New" panose="02070309020205020404" pitchFamily="49" charset="0"/>
              <a:buChar char="o"/>
            </a:pPr>
            <a:endParaRPr lang="de-CH" dirty="0" smtClean="0">
              <a:solidFill>
                <a:srgbClr val="071D49"/>
              </a:solidFill>
            </a:endParaRPr>
          </a:p>
          <a:p>
            <a:r>
              <a:rPr lang="de-CH" dirty="0" smtClean="0">
                <a:solidFill>
                  <a:srgbClr val="071D49"/>
                </a:solidFill>
                <a:effectLst>
                  <a:outerShdw blurRad="38100" dist="38100" dir="2700000" algn="tl">
                    <a:srgbClr val="000000">
                      <a:alpha val="43137"/>
                    </a:srgbClr>
                  </a:outerShdw>
                </a:effectLst>
              </a:rPr>
              <a:t>Solvabilité II</a:t>
            </a:r>
          </a:p>
          <a:p>
            <a:pPr lvl="1">
              <a:buFont typeface="Courier New" panose="02070309020205020404" pitchFamily="49" charset="0"/>
              <a:buChar char="o"/>
            </a:pPr>
            <a:r>
              <a:rPr lang="de-CH" dirty="0" smtClean="0">
                <a:solidFill>
                  <a:srgbClr val="071D49"/>
                </a:solidFill>
                <a:effectLst>
                  <a:outerShdw blurRad="38100" dist="38100" dir="2700000" algn="tl">
                    <a:srgbClr val="000000">
                      <a:alpha val="43137"/>
                    </a:srgbClr>
                  </a:outerShdw>
                </a:effectLst>
              </a:rPr>
              <a:t>La CE doit étudier l’idée d’un acte délégué dédié aux réglementations s’applicant à la création de groupes de mutuelles euroéens</a:t>
            </a:r>
          </a:p>
        </p:txBody>
      </p:sp>
    </p:spTree>
    <p:extLst>
      <p:ext uri="{BB962C8B-B14F-4D97-AF65-F5344CB8AC3E}">
        <p14:creationId xmlns:p14="http://schemas.microsoft.com/office/powerpoint/2010/main" val="344648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smtClean="0"/>
          </a:p>
          <a:p>
            <a:endParaRPr lang="pt-PT" dirty="0"/>
          </a:p>
          <a:p>
            <a:pPr marL="0" indent="0">
              <a:buNone/>
            </a:pPr>
            <a:r>
              <a:rPr lang="pt-PT" dirty="0" smtClean="0">
                <a:solidFill>
                  <a:srgbClr val="A50034"/>
                </a:solidFill>
              </a:rPr>
              <a:t>                                 </a:t>
            </a:r>
            <a:r>
              <a:rPr lang="pt-PT" b="1" dirty="0" smtClean="0">
                <a:solidFill>
                  <a:srgbClr val="A50034"/>
                </a:solidFill>
              </a:rPr>
              <a:t>MERCI DE VOTRE ATTENTION</a:t>
            </a:r>
            <a:r>
              <a:rPr lang="pt-PT" dirty="0" smtClean="0">
                <a:solidFill>
                  <a:srgbClr val="A50034"/>
                </a:solidFill>
              </a:rPr>
              <a:t>  </a:t>
            </a:r>
          </a:p>
          <a:p>
            <a:pPr marL="0" indent="0">
              <a:buNone/>
            </a:pPr>
            <a:r>
              <a:rPr lang="pt-PT" dirty="0" smtClean="0">
                <a:solidFill>
                  <a:srgbClr val="A50034"/>
                </a:solidFill>
              </a:rPr>
              <a:t>			</a:t>
            </a:r>
          </a:p>
          <a:p>
            <a:pPr marL="0" indent="0">
              <a:buNone/>
            </a:pPr>
            <a:r>
              <a:rPr lang="pt-PT" dirty="0" smtClean="0">
                <a:solidFill>
                  <a:srgbClr val="A50034"/>
                </a:solidFill>
              </a:rPr>
              <a:t>		Contact: corinna.hartrampf@aim-mutual.org </a:t>
            </a:r>
            <a:r>
              <a:rPr lang="pt-PT" dirty="0" smtClean="0"/>
              <a:t>                                            </a:t>
            </a:r>
            <a:endParaRPr lang="pt-PT" b="1" dirty="0"/>
          </a:p>
        </p:txBody>
      </p:sp>
    </p:spTree>
    <p:extLst>
      <p:ext uri="{BB962C8B-B14F-4D97-AF65-F5344CB8AC3E}">
        <p14:creationId xmlns:p14="http://schemas.microsoft.com/office/powerpoint/2010/main" val="322752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l’AIM </a:t>
            </a:r>
            <a:endParaRPr lang="pt-PT" dirty="0"/>
          </a:p>
        </p:txBody>
      </p:sp>
      <p:sp>
        <p:nvSpPr>
          <p:cNvPr id="3" name="Content Placeholder 2"/>
          <p:cNvSpPr>
            <a:spLocks noGrp="1"/>
          </p:cNvSpPr>
          <p:nvPr>
            <p:ph idx="1"/>
          </p:nvPr>
        </p:nvSpPr>
        <p:spPr>
          <a:xfrm>
            <a:off x="621323" y="4021014"/>
            <a:ext cx="10515600" cy="2297724"/>
          </a:xfrm>
        </p:spPr>
        <p:txBody>
          <a:bodyPr/>
          <a:lstStyle/>
          <a:p>
            <a:pPr marL="0" indent="0">
              <a:buNone/>
            </a:pPr>
            <a:r>
              <a:rPr lang="pt-PT" sz="2400" dirty="0" smtClean="0">
                <a:solidFill>
                  <a:srgbClr val="071D49"/>
                </a:solidFill>
              </a:rPr>
              <a:t>L’ AIM </a:t>
            </a:r>
          </a:p>
          <a:p>
            <a:r>
              <a:rPr lang="pt-PT" sz="2400" dirty="0" smtClean="0">
                <a:solidFill>
                  <a:srgbClr val="071D49"/>
                </a:solidFill>
              </a:rPr>
              <a:t>Compte 59 membres </a:t>
            </a:r>
            <a:r>
              <a:rPr lang="fr-FR" sz="2400" dirty="0" smtClean="0">
                <a:solidFill>
                  <a:srgbClr val="071D49"/>
                </a:solidFill>
              </a:rPr>
              <a:t>dans 29 </a:t>
            </a:r>
            <a:r>
              <a:rPr lang="fr-FR" sz="2400" dirty="0">
                <a:solidFill>
                  <a:srgbClr val="071D49"/>
                </a:solidFill>
              </a:rPr>
              <a:t>pays </a:t>
            </a:r>
            <a:r>
              <a:rPr lang="fr-FR" sz="2400" dirty="0" smtClean="0">
                <a:solidFill>
                  <a:srgbClr val="071D49"/>
                </a:solidFill>
              </a:rPr>
              <a:t>de </a:t>
            </a:r>
            <a:r>
              <a:rPr lang="fr-FR" sz="2400" dirty="0">
                <a:solidFill>
                  <a:srgbClr val="071D49"/>
                </a:solidFill>
              </a:rPr>
              <a:t>l’Europe, </a:t>
            </a:r>
            <a:r>
              <a:rPr lang="fr-FR" sz="2400" dirty="0" smtClean="0">
                <a:solidFill>
                  <a:srgbClr val="071D49"/>
                </a:solidFill>
              </a:rPr>
              <a:t>de l’Amérique </a:t>
            </a:r>
            <a:r>
              <a:rPr lang="fr-FR" sz="2400" dirty="0">
                <a:solidFill>
                  <a:srgbClr val="071D49"/>
                </a:solidFill>
              </a:rPr>
              <a:t>latine, </a:t>
            </a:r>
            <a:r>
              <a:rPr lang="fr-FR" sz="2400" dirty="0" smtClean="0">
                <a:solidFill>
                  <a:srgbClr val="071D49"/>
                </a:solidFill>
              </a:rPr>
              <a:t>de l’Afrique </a:t>
            </a:r>
            <a:r>
              <a:rPr lang="fr-FR" sz="2400" dirty="0">
                <a:solidFill>
                  <a:srgbClr val="071D49"/>
                </a:solidFill>
              </a:rPr>
              <a:t>et </a:t>
            </a:r>
            <a:r>
              <a:rPr lang="fr-FR" sz="2400" dirty="0" smtClean="0">
                <a:solidFill>
                  <a:srgbClr val="071D49"/>
                </a:solidFill>
              </a:rPr>
              <a:t>du Moyen-Orient</a:t>
            </a:r>
          </a:p>
          <a:p>
            <a:r>
              <a:rPr lang="fr-FR" sz="2400" dirty="0" smtClean="0">
                <a:solidFill>
                  <a:srgbClr val="071D49"/>
                </a:solidFill>
              </a:rPr>
              <a:t>Les membres fournissent </a:t>
            </a:r>
            <a:r>
              <a:rPr lang="fr-FR" sz="2400" dirty="0">
                <a:solidFill>
                  <a:srgbClr val="071D49"/>
                </a:solidFill>
              </a:rPr>
              <a:t>une couverture sanitaire à près de 240 millions de </a:t>
            </a:r>
            <a:r>
              <a:rPr lang="fr-FR" sz="2400" dirty="0" smtClean="0">
                <a:solidFill>
                  <a:srgbClr val="071D49"/>
                </a:solidFill>
              </a:rPr>
              <a:t>personnes et</a:t>
            </a:r>
          </a:p>
          <a:p>
            <a:r>
              <a:rPr lang="fr-FR" sz="2400" dirty="0" smtClean="0">
                <a:solidFill>
                  <a:srgbClr val="071D49"/>
                </a:solidFill>
              </a:rPr>
              <a:t>Des </a:t>
            </a:r>
            <a:r>
              <a:rPr lang="fr-FR" sz="2400" dirty="0">
                <a:solidFill>
                  <a:srgbClr val="071D49"/>
                </a:solidFill>
              </a:rPr>
              <a:t>services </a:t>
            </a:r>
            <a:r>
              <a:rPr lang="fr-FR" sz="2400" dirty="0" smtClean="0">
                <a:solidFill>
                  <a:srgbClr val="071D49"/>
                </a:solidFill>
              </a:rPr>
              <a:t>de l’assurance </a:t>
            </a:r>
            <a:r>
              <a:rPr lang="fr-FR" sz="2400" dirty="0">
                <a:solidFill>
                  <a:srgbClr val="071D49"/>
                </a:solidFill>
              </a:rPr>
              <a:t>maladie obligatoire et/ou complémentaire.</a:t>
            </a:r>
            <a:endParaRPr lang="fr-FR" sz="2400" dirty="0" smtClean="0">
              <a:solidFill>
                <a:srgbClr val="071D49"/>
              </a:solidFill>
            </a:endParaRPr>
          </a:p>
          <a:p>
            <a:pPr marL="0" indent="0">
              <a:buNone/>
            </a:pPr>
            <a:endParaRPr lang="pt-PT" sz="2400" dirty="0"/>
          </a:p>
        </p:txBody>
      </p:sp>
      <p:sp>
        <p:nvSpPr>
          <p:cNvPr id="4" name="TextBox 3"/>
          <p:cNvSpPr txBox="1"/>
          <p:nvPr/>
        </p:nvSpPr>
        <p:spPr>
          <a:xfrm>
            <a:off x="621323" y="1629506"/>
            <a:ext cx="6426118" cy="1938992"/>
          </a:xfrm>
          <a:prstGeom prst="rect">
            <a:avLst/>
          </a:prstGeom>
          <a:noFill/>
        </p:spPr>
        <p:txBody>
          <a:bodyPr wrap="none" rtlCol="0">
            <a:spAutoFit/>
          </a:bodyPr>
          <a:lstStyle/>
          <a:p>
            <a:r>
              <a:rPr lang="de-CH" sz="2400" dirty="0" smtClean="0">
                <a:solidFill>
                  <a:srgbClr val="071D49"/>
                </a:solidFill>
                <a:latin typeface="+mj-lt"/>
              </a:rPr>
              <a:t>L’ AIM est un organisme –cadre regroupant </a:t>
            </a:r>
          </a:p>
          <a:p>
            <a:endParaRPr lang="de-CH" sz="2400" dirty="0" smtClean="0">
              <a:solidFill>
                <a:srgbClr val="071D49"/>
              </a:solidFill>
              <a:latin typeface="+mj-lt"/>
            </a:endParaRPr>
          </a:p>
          <a:p>
            <a:pPr marL="342900" indent="-342900">
              <a:buFont typeface="Arial" panose="020B0604020202020204" pitchFamily="34" charset="0"/>
              <a:buChar char="•"/>
            </a:pPr>
            <a:r>
              <a:rPr lang="de-CH" sz="2400" dirty="0" smtClean="0">
                <a:solidFill>
                  <a:srgbClr val="071D49"/>
                </a:solidFill>
                <a:latin typeface="+mj-lt"/>
              </a:rPr>
              <a:t>des payeurs de soins de santé à but non lucratif,</a:t>
            </a:r>
          </a:p>
          <a:p>
            <a:pPr marL="342900" indent="-342900">
              <a:buFont typeface="Arial" panose="020B0604020202020204" pitchFamily="34" charset="0"/>
              <a:buChar char="•"/>
            </a:pPr>
            <a:r>
              <a:rPr lang="de-CH" sz="2400" dirty="0">
                <a:solidFill>
                  <a:srgbClr val="071D49"/>
                </a:solidFill>
                <a:latin typeface="+mj-lt"/>
              </a:rPr>
              <a:t>d</a:t>
            </a:r>
            <a:r>
              <a:rPr lang="de-CH" sz="2400" dirty="0" smtClean="0">
                <a:solidFill>
                  <a:srgbClr val="071D49"/>
                </a:solidFill>
                <a:latin typeface="+mj-lt"/>
              </a:rPr>
              <a:t>es mutuelles de santé et </a:t>
            </a:r>
          </a:p>
          <a:p>
            <a:pPr marL="342900" indent="-342900">
              <a:buFont typeface="Arial" panose="020B0604020202020204" pitchFamily="34" charset="0"/>
              <a:buChar char="•"/>
            </a:pPr>
            <a:r>
              <a:rPr lang="de-CH" sz="2400" dirty="0" smtClean="0">
                <a:solidFill>
                  <a:srgbClr val="071D49"/>
                </a:solidFill>
                <a:latin typeface="+mj-lt"/>
              </a:rPr>
              <a:t>des caisses d’assurance maladies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0971" y="1450759"/>
            <a:ext cx="3120572" cy="287167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988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 AIM</a:t>
            </a:r>
            <a:endParaRPr lang="pt-PT" dirty="0"/>
          </a:p>
        </p:txBody>
      </p:sp>
      <p:sp>
        <p:nvSpPr>
          <p:cNvPr id="3" name="Content Placeholder 2"/>
          <p:cNvSpPr>
            <a:spLocks noGrp="1"/>
          </p:cNvSpPr>
          <p:nvPr>
            <p:ph idx="1"/>
          </p:nvPr>
        </p:nvSpPr>
        <p:spPr>
          <a:xfrm>
            <a:off x="838200" y="1625600"/>
            <a:ext cx="10515600" cy="4612549"/>
          </a:xfrm>
        </p:spPr>
        <p:txBody>
          <a:bodyPr/>
          <a:lstStyle/>
          <a:p>
            <a:pPr marL="0" indent="0">
              <a:buNone/>
            </a:pPr>
            <a:r>
              <a:rPr lang="pt-PT" dirty="0" smtClean="0">
                <a:solidFill>
                  <a:srgbClr val="071D49"/>
                </a:solidFill>
                <a:effectLst>
                  <a:outerShdw blurRad="38100" dist="38100" dir="2700000" algn="tl">
                    <a:srgbClr val="000000">
                      <a:alpha val="43137"/>
                    </a:srgbClr>
                  </a:outerShdw>
                </a:effectLst>
                <a:latin typeface="+mn-lt"/>
              </a:rPr>
              <a:t>Nos objectifs</a:t>
            </a:r>
          </a:p>
          <a:p>
            <a:pPr marL="0" indent="0">
              <a:buNone/>
            </a:pPr>
            <a:endParaRPr lang="pt-PT" dirty="0" smtClean="0">
              <a:solidFill>
                <a:srgbClr val="071D49"/>
              </a:solidFill>
            </a:endParaRPr>
          </a:p>
          <a:p>
            <a:pPr marL="0" indent="0" algn="r" defTabSz="115888">
              <a:tabLst>
                <a:tab pos="3832225" algn="l"/>
                <a:tab pos="5037138" algn="l"/>
              </a:tabLst>
            </a:pPr>
            <a:r>
              <a:rPr lang="pt-PT" dirty="0" smtClean="0">
                <a:solidFill>
                  <a:srgbClr val="071D49"/>
                </a:solidFill>
              </a:rPr>
              <a:t> </a:t>
            </a:r>
            <a:r>
              <a:rPr lang="pt-PT" dirty="0" smtClean="0">
                <a:solidFill>
                  <a:srgbClr val="071D49"/>
                </a:solidFill>
                <a:effectLst>
                  <a:outerShdw blurRad="38100" dist="38100" dir="2700000" algn="tl">
                    <a:srgbClr val="000000">
                      <a:alpha val="43137"/>
                    </a:srgbClr>
                  </a:outerShdw>
                </a:effectLst>
              </a:rPr>
              <a:t>D</a:t>
            </a:r>
            <a:r>
              <a:rPr lang="fr-FR" dirty="0" err="1" smtClean="0">
                <a:solidFill>
                  <a:srgbClr val="071D49"/>
                </a:solidFill>
                <a:effectLst>
                  <a:outerShdw blurRad="38100" dist="38100" dir="2700000" algn="tl">
                    <a:srgbClr val="000000">
                      <a:alpha val="43137"/>
                    </a:srgbClr>
                  </a:outerShdw>
                </a:effectLst>
              </a:rPr>
              <a:t>évelopper</a:t>
            </a:r>
            <a:r>
              <a:rPr lang="fr-FR" dirty="0" smtClean="0">
                <a:solidFill>
                  <a:srgbClr val="071D49"/>
                </a:solidFill>
                <a:effectLst>
                  <a:outerShdw blurRad="38100" dist="38100" dir="2700000" algn="tl">
                    <a:srgbClr val="000000">
                      <a:alpha val="43137"/>
                    </a:srgbClr>
                  </a:outerShdw>
                </a:effectLst>
              </a:rPr>
              <a:t> et </a:t>
            </a:r>
            <a:r>
              <a:rPr lang="fr-FR" dirty="0">
                <a:solidFill>
                  <a:srgbClr val="071D49"/>
                </a:solidFill>
                <a:effectLst>
                  <a:outerShdw blurRad="38100" dist="38100" dir="2700000" algn="tl">
                    <a:srgbClr val="000000">
                      <a:alpha val="43137"/>
                    </a:srgbClr>
                  </a:outerShdw>
                </a:effectLst>
              </a:rPr>
              <a:t>défendre un accès </a:t>
            </a:r>
            <a:endParaRPr lang="fr-FR" dirty="0" smtClean="0">
              <a:solidFill>
                <a:srgbClr val="071D49"/>
              </a:solidFill>
              <a:effectLst>
                <a:outerShdw blurRad="38100" dist="38100" dir="2700000" algn="tl">
                  <a:srgbClr val="000000">
                    <a:alpha val="43137"/>
                  </a:srgbClr>
                </a:outerShdw>
              </a:effectLst>
            </a:endParaRPr>
          </a:p>
          <a:p>
            <a:pPr marL="0" indent="0" algn="r" defTabSz="115888">
              <a:buNone/>
              <a:tabLst>
                <a:tab pos="3832225" algn="l"/>
                <a:tab pos="5037138" algn="l"/>
              </a:tabLst>
            </a:pPr>
            <a:r>
              <a:rPr lang="fr-FR" dirty="0">
                <a:solidFill>
                  <a:srgbClr val="071D49"/>
                </a:solidFill>
                <a:effectLst>
                  <a:outerShdw blurRad="38100" dist="38100" dir="2700000" algn="tl">
                    <a:srgbClr val="000000">
                      <a:alpha val="43137"/>
                    </a:srgbClr>
                  </a:outerShdw>
                </a:effectLst>
              </a:rPr>
              <a:t> </a:t>
            </a:r>
            <a:r>
              <a:rPr lang="fr-FR" dirty="0" smtClean="0">
                <a:solidFill>
                  <a:srgbClr val="071D49"/>
                </a:solidFill>
                <a:effectLst>
                  <a:outerShdw blurRad="38100" dist="38100" dir="2700000" algn="tl">
                    <a:srgbClr val="000000">
                      <a:alpha val="43137"/>
                    </a:srgbClr>
                  </a:outerShdw>
                </a:effectLst>
              </a:rPr>
              <a:t> 	 universel </a:t>
            </a:r>
            <a:r>
              <a:rPr lang="fr-FR" dirty="0">
                <a:solidFill>
                  <a:srgbClr val="071D49"/>
                </a:solidFill>
                <a:effectLst>
                  <a:outerShdw blurRad="38100" dist="38100" dir="2700000" algn="tl">
                    <a:srgbClr val="000000">
                      <a:alpha val="43137"/>
                    </a:srgbClr>
                  </a:outerShdw>
                </a:effectLst>
              </a:rPr>
              <a:t>à des soins de santé de qualité </a:t>
            </a:r>
            <a:endParaRPr lang="fr-FR" dirty="0" smtClean="0">
              <a:solidFill>
                <a:srgbClr val="071D49"/>
              </a:solidFill>
              <a:effectLst>
                <a:outerShdw blurRad="38100" dist="38100" dir="2700000" algn="tl">
                  <a:srgbClr val="000000">
                    <a:alpha val="43137"/>
                  </a:srgbClr>
                </a:outerShdw>
              </a:effectLst>
            </a:endParaRPr>
          </a:p>
          <a:p>
            <a:pPr marL="0" indent="0" algn="r" defTabSz="115888">
              <a:buNone/>
              <a:tabLst>
                <a:tab pos="3832225" algn="l"/>
                <a:tab pos="5037138" algn="l"/>
              </a:tabLst>
            </a:pPr>
            <a:r>
              <a:rPr lang="fr-FR" dirty="0">
                <a:solidFill>
                  <a:srgbClr val="071D49"/>
                </a:solidFill>
                <a:effectLst>
                  <a:outerShdw blurRad="38100" dist="38100" dir="2700000" algn="tl">
                    <a:srgbClr val="000000">
                      <a:alpha val="43137"/>
                    </a:srgbClr>
                  </a:outerShdw>
                </a:effectLst>
              </a:rPr>
              <a:t> </a:t>
            </a:r>
            <a:r>
              <a:rPr lang="fr-FR" dirty="0" smtClean="0">
                <a:solidFill>
                  <a:srgbClr val="071D49"/>
                </a:solidFill>
                <a:effectLst>
                  <a:outerShdw blurRad="38100" dist="38100" dir="2700000" algn="tl">
                    <a:srgbClr val="000000">
                      <a:alpha val="43137"/>
                    </a:srgbClr>
                  </a:outerShdw>
                </a:effectLst>
              </a:rPr>
              <a:t>  et abordables</a:t>
            </a:r>
          </a:p>
          <a:p>
            <a:pPr algn="r" defTabSz="115888">
              <a:tabLst>
                <a:tab pos="3832225" algn="l"/>
                <a:tab pos="5037138" algn="l"/>
              </a:tabLst>
            </a:pPr>
            <a:r>
              <a:rPr lang="fr-FR" dirty="0" smtClean="0">
                <a:solidFill>
                  <a:srgbClr val="071D49"/>
                </a:solidFill>
                <a:effectLst>
                  <a:outerShdw blurRad="38100" dist="38100" dir="2700000" algn="tl">
                    <a:srgbClr val="000000">
                      <a:alpha val="43137"/>
                    </a:srgbClr>
                  </a:outerShdw>
                </a:effectLst>
              </a:rPr>
              <a:t>Des prestations basée </a:t>
            </a:r>
            <a:r>
              <a:rPr lang="fr-FR" dirty="0">
                <a:solidFill>
                  <a:srgbClr val="071D49"/>
                </a:solidFill>
                <a:effectLst>
                  <a:outerShdw blurRad="38100" dist="38100" dir="2700000" algn="tl">
                    <a:srgbClr val="000000">
                      <a:alpha val="43137"/>
                    </a:srgbClr>
                  </a:outerShdw>
                </a:effectLst>
              </a:rPr>
              <a:t>sur la solidarité et </a:t>
            </a:r>
            <a:endParaRPr lang="fr-FR" dirty="0" smtClean="0">
              <a:solidFill>
                <a:srgbClr val="071D49"/>
              </a:solidFill>
              <a:effectLst>
                <a:outerShdw blurRad="38100" dist="38100" dir="2700000" algn="tl">
                  <a:srgbClr val="000000">
                    <a:alpha val="43137"/>
                  </a:srgbClr>
                </a:outerShdw>
              </a:effectLst>
            </a:endParaRPr>
          </a:p>
          <a:p>
            <a:pPr marL="0" indent="0" algn="r" defTabSz="115888">
              <a:buNone/>
              <a:tabLst>
                <a:tab pos="3832225" algn="l"/>
                <a:tab pos="5037138" algn="l"/>
              </a:tabLst>
            </a:pPr>
            <a:r>
              <a:rPr lang="fr-FR" dirty="0">
                <a:solidFill>
                  <a:srgbClr val="071D49"/>
                </a:solidFill>
                <a:effectLst>
                  <a:outerShdw blurRad="38100" dist="38100" dir="2700000" algn="tl">
                    <a:srgbClr val="000000">
                      <a:alpha val="43137"/>
                    </a:srgbClr>
                  </a:outerShdw>
                </a:effectLst>
              </a:rPr>
              <a:t> </a:t>
            </a:r>
            <a:r>
              <a:rPr lang="fr-FR" dirty="0" smtClean="0">
                <a:solidFill>
                  <a:srgbClr val="071D49"/>
                </a:solidFill>
                <a:effectLst>
                  <a:outerShdw blurRad="38100" dist="38100" dir="2700000" algn="tl">
                    <a:srgbClr val="000000">
                      <a:alpha val="43137"/>
                    </a:srgbClr>
                  </a:outerShdw>
                </a:effectLst>
              </a:rPr>
              <a:t>  la démocratie</a:t>
            </a:r>
            <a:endParaRPr lang="fr-FR" dirty="0">
              <a:solidFill>
                <a:srgbClr val="071D49"/>
              </a:solidFill>
            </a:endParaRPr>
          </a:p>
          <a:p>
            <a:pPr algn="r" defTabSz="115888">
              <a:tabLst>
                <a:tab pos="3832225" algn="l"/>
                <a:tab pos="5037138" algn="l"/>
              </a:tabLst>
            </a:pPr>
            <a:r>
              <a:rPr lang="fr-FR" dirty="0" smtClean="0">
                <a:solidFill>
                  <a:srgbClr val="071D49"/>
                </a:solidFill>
                <a:effectLst>
                  <a:outerShdw blurRad="38100" dist="38100" dir="2700000" algn="tl">
                    <a:srgbClr val="000000">
                      <a:alpha val="43137"/>
                    </a:srgbClr>
                  </a:outerShdw>
                </a:effectLst>
              </a:rPr>
              <a:t>L’organisation à but non-</a:t>
            </a:r>
            <a:r>
              <a:rPr lang="fr-FR" dirty="0" err="1" smtClean="0">
                <a:solidFill>
                  <a:srgbClr val="071D49"/>
                </a:solidFill>
                <a:effectLst>
                  <a:outerShdw blurRad="38100" dist="38100" dir="2700000" algn="tl">
                    <a:srgbClr val="000000">
                      <a:alpha val="43137"/>
                    </a:srgbClr>
                  </a:outerShdw>
                </a:effectLst>
              </a:rPr>
              <a:t>luctratif</a:t>
            </a:r>
            <a:endParaRPr lang="fr-FR" dirty="0" smtClean="0">
              <a:solidFill>
                <a:srgbClr val="071D49"/>
              </a:solidFill>
              <a:effectLst>
                <a:outerShdw blurRad="38100" dist="38100" dir="2700000" algn="tl">
                  <a:srgbClr val="000000">
                    <a:alpha val="43137"/>
                  </a:srgbClr>
                </a:outerShdw>
              </a:effectLst>
            </a:endParaRPr>
          </a:p>
          <a:p>
            <a:pPr marL="0" indent="0" algn="r" defTabSz="115888">
              <a:buNone/>
              <a:tabLst>
                <a:tab pos="3832225" algn="l"/>
                <a:tab pos="5037138" algn="l"/>
              </a:tabLst>
            </a:pPr>
            <a:endParaRPr lang="fr-FR" dirty="0">
              <a:solidFill>
                <a:srgbClr val="071D49"/>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20" y="2452916"/>
            <a:ext cx="3586311" cy="1770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21" y="4479243"/>
            <a:ext cx="3643086"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699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 AIM</a:t>
            </a:r>
            <a:endParaRPr lang="pt-PT" dirty="0"/>
          </a:p>
        </p:txBody>
      </p:sp>
      <p:sp>
        <p:nvSpPr>
          <p:cNvPr id="3" name="Content Placeholder 2"/>
          <p:cNvSpPr>
            <a:spLocks noGrp="1"/>
          </p:cNvSpPr>
          <p:nvPr>
            <p:ph idx="1"/>
          </p:nvPr>
        </p:nvSpPr>
        <p:spPr>
          <a:xfrm>
            <a:off x="1527283" y="1320232"/>
            <a:ext cx="10458096" cy="5537768"/>
          </a:xfrm>
        </p:spPr>
        <p:txBody>
          <a:bodyPr/>
          <a:lstStyle/>
          <a:p>
            <a:pPr marL="0" indent="0">
              <a:buNone/>
            </a:pPr>
            <a:r>
              <a:rPr lang="fr-FR" dirty="0">
                <a:solidFill>
                  <a:srgbClr val="071D49"/>
                </a:solidFill>
                <a:effectLst>
                  <a:outerShdw blurRad="38100" dist="38100" dir="2700000" algn="tl">
                    <a:srgbClr val="000000">
                      <a:alpha val="43137"/>
                    </a:srgbClr>
                  </a:outerShdw>
                </a:effectLst>
                <a:latin typeface="Calibri (Body)"/>
              </a:rPr>
              <a:t>Nos </a:t>
            </a:r>
            <a:r>
              <a:rPr lang="fr-FR" dirty="0" smtClean="0">
                <a:solidFill>
                  <a:srgbClr val="071D49"/>
                </a:solidFill>
                <a:effectLst>
                  <a:outerShdw blurRad="38100" dist="38100" dir="2700000" algn="tl">
                    <a:srgbClr val="000000">
                      <a:alpha val="43137"/>
                    </a:srgbClr>
                  </a:outerShdw>
                </a:effectLst>
                <a:latin typeface="Calibri (Body)"/>
              </a:rPr>
              <a:t>missions</a:t>
            </a:r>
          </a:p>
          <a:p>
            <a:pPr marL="0" indent="0">
              <a:buNone/>
            </a:pPr>
            <a:endParaRPr lang="fr-FR" dirty="0">
              <a:solidFill>
                <a:srgbClr val="071D49"/>
              </a:solidFill>
              <a:effectLst>
                <a:outerShdw blurRad="38100" dist="38100" dir="2700000" algn="tl">
                  <a:srgbClr val="000000">
                    <a:alpha val="43137"/>
                  </a:srgbClr>
                </a:outerShdw>
              </a:effectLst>
            </a:endParaRPr>
          </a:p>
          <a:p>
            <a:pPr>
              <a:spcBef>
                <a:spcPts val="600"/>
              </a:spcBef>
            </a:pPr>
            <a:r>
              <a:rPr lang="fr-FR" sz="2400" dirty="0">
                <a:solidFill>
                  <a:srgbClr val="071D49"/>
                </a:solidFill>
              </a:rPr>
              <a:t>Travailler en collaboration avec les institutions européennes et internationales afin de promouvoir un accès universel aux soins de </a:t>
            </a:r>
            <a:r>
              <a:rPr lang="fr-FR" sz="2400" dirty="0" smtClean="0">
                <a:solidFill>
                  <a:srgbClr val="071D49"/>
                </a:solidFill>
              </a:rPr>
              <a:t>santé</a:t>
            </a:r>
          </a:p>
          <a:p>
            <a:pPr marL="0" indent="0">
              <a:spcBef>
                <a:spcPts val="600"/>
              </a:spcBef>
              <a:buNone/>
            </a:pPr>
            <a:endParaRPr lang="fr-FR" sz="2400" dirty="0">
              <a:solidFill>
                <a:srgbClr val="071D49"/>
              </a:solidFill>
            </a:endParaRPr>
          </a:p>
          <a:p>
            <a:pPr>
              <a:spcBef>
                <a:spcPts val="600"/>
              </a:spcBef>
            </a:pPr>
            <a:r>
              <a:rPr lang="fr-FR" sz="2400" dirty="0">
                <a:solidFill>
                  <a:srgbClr val="071D49"/>
                </a:solidFill>
              </a:rPr>
              <a:t>Promouvoir une protection de la santé basée sur la solidarité et la </a:t>
            </a:r>
            <a:r>
              <a:rPr lang="fr-FR" sz="2400" dirty="0" smtClean="0">
                <a:solidFill>
                  <a:srgbClr val="071D49"/>
                </a:solidFill>
              </a:rPr>
              <a:t>démocratie</a:t>
            </a:r>
          </a:p>
          <a:p>
            <a:pPr marL="0" indent="0">
              <a:spcBef>
                <a:spcPts val="600"/>
              </a:spcBef>
              <a:buNone/>
            </a:pPr>
            <a:endParaRPr lang="fr-FR" sz="2400" dirty="0">
              <a:solidFill>
                <a:srgbClr val="071D49"/>
              </a:solidFill>
            </a:endParaRPr>
          </a:p>
          <a:p>
            <a:pPr>
              <a:spcBef>
                <a:spcPts val="600"/>
              </a:spcBef>
            </a:pPr>
            <a:r>
              <a:rPr lang="fr-FR" sz="2400" dirty="0">
                <a:solidFill>
                  <a:srgbClr val="071D49"/>
                </a:solidFill>
              </a:rPr>
              <a:t>Encourager les échanges de meilleures pratiques </a:t>
            </a:r>
            <a:r>
              <a:rPr lang="fr-FR" sz="2400" dirty="0" smtClean="0">
                <a:solidFill>
                  <a:srgbClr val="071D49"/>
                </a:solidFill>
              </a:rPr>
              <a:t>via des </a:t>
            </a:r>
            <a:r>
              <a:rPr lang="fr-FR" sz="2400" dirty="0">
                <a:solidFill>
                  <a:srgbClr val="071D49"/>
                </a:solidFill>
              </a:rPr>
              <a:t>discussions entre nos </a:t>
            </a:r>
            <a:r>
              <a:rPr lang="fr-FR" sz="2400" dirty="0" smtClean="0">
                <a:solidFill>
                  <a:srgbClr val="071D49"/>
                </a:solidFill>
              </a:rPr>
              <a:t>membres</a:t>
            </a:r>
          </a:p>
          <a:p>
            <a:pPr marL="0" indent="0">
              <a:spcBef>
                <a:spcPts val="600"/>
              </a:spcBef>
              <a:buNone/>
            </a:pPr>
            <a:endParaRPr lang="fr-FR" sz="2400" dirty="0" smtClean="0">
              <a:solidFill>
                <a:srgbClr val="071D49"/>
              </a:solidFill>
            </a:endParaRPr>
          </a:p>
          <a:p>
            <a:pPr>
              <a:lnSpc>
                <a:spcPct val="70000"/>
              </a:lnSpc>
              <a:spcBef>
                <a:spcPts val="600"/>
              </a:spcBef>
            </a:pPr>
            <a:r>
              <a:rPr lang="fr-FR" sz="2400" dirty="0" smtClean="0">
                <a:solidFill>
                  <a:srgbClr val="071D49"/>
                </a:solidFill>
              </a:rPr>
              <a:t>Stimuler </a:t>
            </a:r>
            <a:r>
              <a:rPr lang="fr-FR" sz="2400" dirty="0">
                <a:solidFill>
                  <a:srgbClr val="071D49"/>
                </a:solidFill>
              </a:rPr>
              <a:t>l’innovation </a:t>
            </a:r>
            <a:r>
              <a:rPr lang="fr-FR" sz="2400" dirty="0" smtClean="0">
                <a:solidFill>
                  <a:srgbClr val="071D49"/>
                </a:solidFill>
              </a:rPr>
              <a:t>sociale</a:t>
            </a:r>
          </a:p>
          <a:p>
            <a:pPr marL="0" indent="0">
              <a:lnSpc>
                <a:spcPct val="70000"/>
              </a:lnSpc>
              <a:spcBef>
                <a:spcPts val="600"/>
              </a:spcBef>
              <a:buNone/>
            </a:pPr>
            <a:endParaRPr lang="fr-FR" sz="2400" dirty="0">
              <a:solidFill>
                <a:srgbClr val="071D49"/>
              </a:solidFill>
            </a:endParaRPr>
          </a:p>
          <a:p>
            <a:pPr>
              <a:lnSpc>
                <a:spcPct val="70000"/>
              </a:lnSpc>
              <a:spcBef>
                <a:spcPts val="600"/>
              </a:spcBef>
            </a:pPr>
            <a:r>
              <a:rPr lang="fr-FR" sz="2400" dirty="0">
                <a:solidFill>
                  <a:srgbClr val="071D49"/>
                </a:solidFill>
              </a:rPr>
              <a:t>Promouvoir à la fois le modèle des mutuelles et l’économie sociale et solidaire</a:t>
            </a:r>
          </a:p>
          <a:p>
            <a:pPr marL="0" indent="0">
              <a:buNone/>
            </a:pPr>
            <a:endParaRPr lang="pt-PT" dirty="0">
              <a:solidFill>
                <a:srgbClr val="071D49"/>
              </a:solidFill>
            </a:endParaRPr>
          </a:p>
          <a:p>
            <a:pPr marL="0" indent="0">
              <a:buNone/>
            </a:pPr>
            <a:endParaRPr lang="pt-PT" dirty="0" smtClean="0">
              <a:solidFill>
                <a:srgbClr val="071D4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01" y="2099466"/>
            <a:ext cx="1245961" cy="83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43" y="3085170"/>
            <a:ext cx="1181099" cy="76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037" y="4956550"/>
            <a:ext cx="1199698" cy="75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63" y="4080074"/>
            <a:ext cx="1180846" cy="7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09" y="5849256"/>
            <a:ext cx="1175426" cy="75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94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CH" dirty="0" smtClean="0"/>
              <a:t>Notre rôle </a:t>
            </a:r>
            <a:endParaRPr lang="de-DE" dirty="0"/>
          </a:p>
        </p:txBody>
      </p:sp>
      <p:sp>
        <p:nvSpPr>
          <p:cNvPr id="3" name="Content Placeholder 2"/>
          <p:cNvSpPr>
            <a:spLocks noGrp="1"/>
          </p:cNvSpPr>
          <p:nvPr>
            <p:ph idx="1"/>
          </p:nvPr>
        </p:nvSpPr>
        <p:spPr/>
        <p:txBody>
          <a:bodyPr/>
          <a:lstStyle/>
          <a:p>
            <a:pPr>
              <a:spcBef>
                <a:spcPts val="0"/>
              </a:spcBef>
              <a:tabLst>
                <a:tab pos="2235200" algn="l"/>
              </a:tabLst>
            </a:pPr>
            <a:r>
              <a:rPr lang="fr-BE" b="1" dirty="0">
                <a:solidFill>
                  <a:srgbClr val="802755"/>
                </a:solidFill>
              </a:rPr>
              <a:t>Networking, échange d’</a:t>
            </a:r>
            <a:r>
              <a:rPr lang="en-GB" b="1" dirty="0" err="1">
                <a:solidFill>
                  <a:srgbClr val="802755"/>
                </a:solidFill>
              </a:rPr>
              <a:t>expériences</a:t>
            </a:r>
            <a:r>
              <a:rPr lang="fr-BE" b="1" dirty="0">
                <a:solidFill>
                  <a:srgbClr val="002060"/>
                </a:solidFill>
              </a:rPr>
              <a:t>	</a:t>
            </a:r>
          </a:p>
          <a:p>
            <a:pPr lvl="1">
              <a:spcBef>
                <a:spcPts val="0"/>
              </a:spcBef>
              <a:tabLst>
                <a:tab pos="2235200" algn="l"/>
              </a:tabLst>
            </a:pPr>
            <a:r>
              <a:rPr lang="en-GB" sz="2000" i="1" dirty="0">
                <a:solidFill>
                  <a:srgbClr val="071D49"/>
                </a:solidFill>
              </a:rPr>
              <a:t>Assemblée </a:t>
            </a:r>
            <a:r>
              <a:rPr lang="en-GB" sz="2000" i="1" dirty="0" err="1">
                <a:solidFill>
                  <a:srgbClr val="071D49"/>
                </a:solidFill>
              </a:rPr>
              <a:t>générale</a:t>
            </a:r>
            <a:endParaRPr lang="en-GB" sz="2000" i="1" dirty="0">
              <a:solidFill>
                <a:srgbClr val="071D49"/>
              </a:solidFill>
            </a:endParaRPr>
          </a:p>
          <a:p>
            <a:pPr lvl="1">
              <a:spcBef>
                <a:spcPts val="0"/>
              </a:spcBef>
              <a:tabLst>
                <a:tab pos="2235200" algn="l"/>
              </a:tabLst>
            </a:pPr>
            <a:r>
              <a:rPr lang="en-GB" sz="2000" i="1" dirty="0" err="1">
                <a:solidFill>
                  <a:srgbClr val="071D49"/>
                </a:solidFill>
              </a:rPr>
              <a:t>Groupes</a:t>
            </a:r>
            <a:r>
              <a:rPr lang="en-GB" sz="2000" i="1" dirty="0">
                <a:solidFill>
                  <a:srgbClr val="071D49"/>
                </a:solidFill>
              </a:rPr>
              <a:t> de travail</a:t>
            </a:r>
          </a:p>
          <a:p>
            <a:pPr lvl="1">
              <a:spcBef>
                <a:spcPts val="0"/>
              </a:spcBef>
              <a:tabLst>
                <a:tab pos="2235200" algn="l"/>
              </a:tabLst>
            </a:pPr>
            <a:r>
              <a:rPr lang="en-GB" sz="2000" i="1" dirty="0" err="1">
                <a:solidFill>
                  <a:srgbClr val="071D49"/>
                </a:solidFill>
              </a:rPr>
              <a:t>Conférences</a:t>
            </a:r>
            <a:endParaRPr lang="en-GB" dirty="0">
              <a:solidFill>
                <a:srgbClr val="071D49"/>
              </a:solidFill>
            </a:endParaRPr>
          </a:p>
          <a:p>
            <a:pPr>
              <a:spcBef>
                <a:spcPts val="0"/>
              </a:spcBef>
              <a:tabLst>
                <a:tab pos="2235200" algn="l"/>
              </a:tabLst>
            </a:pPr>
            <a:r>
              <a:rPr lang="fr-BE" b="1" dirty="0">
                <a:solidFill>
                  <a:srgbClr val="802755"/>
                </a:solidFill>
              </a:rPr>
              <a:t>Apprentissage</a:t>
            </a:r>
          </a:p>
          <a:p>
            <a:pPr lvl="1">
              <a:spcBef>
                <a:spcPts val="0"/>
              </a:spcBef>
              <a:tabLst>
                <a:tab pos="2235200" algn="l"/>
              </a:tabLst>
            </a:pPr>
            <a:r>
              <a:rPr lang="fr-BE" sz="2000" i="1" dirty="0">
                <a:solidFill>
                  <a:srgbClr val="071D49"/>
                </a:solidFill>
              </a:rPr>
              <a:t>Voyages d’études</a:t>
            </a:r>
          </a:p>
          <a:p>
            <a:pPr lvl="1">
              <a:spcBef>
                <a:spcPts val="0"/>
              </a:spcBef>
              <a:tabLst>
                <a:tab pos="2235200" algn="l"/>
              </a:tabLst>
            </a:pPr>
            <a:r>
              <a:rPr lang="fr-BE" sz="2000" i="1" dirty="0">
                <a:solidFill>
                  <a:srgbClr val="071D49"/>
                </a:solidFill>
              </a:rPr>
              <a:t>formations</a:t>
            </a:r>
          </a:p>
          <a:p>
            <a:pPr>
              <a:spcBef>
                <a:spcPts val="0"/>
              </a:spcBef>
              <a:tabLst>
                <a:tab pos="2235200" algn="l"/>
              </a:tabLst>
            </a:pPr>
            <a:r>
              <a:rPr lang="fr-BE" b="1" dirty="0">
                <a:solidFill>
                  <a:srgbClr val="802755"/>
                </a:solidFill>
              </a:rPr>
              <a:t>Information sur Bruxelles</a:t>
            </a:r>
          </a:p>
          <a:p>
            <a:pPr lvl="1">
              <a:spcBef>
                <a:spcPts val="0"/>
              </a:spcBef>
              <a:tabLst>
                <a:tab pos="2235200" algn="l"/>
              </a:tabLst>
            </a:pPr>
            <a:r>
              <a:rPr lang="fr-BE" sz="2000" i="1" dirty="0">
                <a:solidFill>
                  <a:srgbClr val="071D49"/>
                </a:solidFill>
              </a:rPr>
              <a:t>Newsletter mensuelle et hebdomadaire</a:t>
            </a:r>
            <a:endParaRPr lang="fr-BE" b="1" dirty="0">
              <a:solidFill>
                <a:srgbClr val="071D49"/>
              </a:solidFill>
            </a:endParaRPr>
          </a:p>
          <a:p>
            <a:pPr>
              <a:spcBef>
                <a:spcPts val="0"/>
              </a:spcBef>
              <a:tabLst>
                <a:tab pos="2235200" algn="l"/>
              </a:tabLst>
            </a:pPr>
            <a:r>
              <a:rPr lang="fr-BE" b="1" dirty="0">
                <a:solidFill>
                  <a:srgbClr val="802755"/>
                </a:solidFill>
              </a:rPr>
              <a:t>Lobby </a:t>
            </a:r>
          </a:p>
          <a:p>
            <a:pPr lvl="1">
              <a:spcBef>
                <a:spcPts val="0"/>
              </a:spcBef>
              <a:tabLst>
                <a:tab pos="2235200" algn="l"/>
              </a:tabLst>
            </a:pPr>
            <a:r>
              <a:rPr lang="en-GB" sz="2000" i="1" dirty="0" err="1">
                <a:solidFill>
                  <a:srgbClr val="071D49"/>
                </a:solidFill>
              </a:rPr>
              <a:t>Réunions</a:t>
            </a:r>
            <a:r>
              <a:rPr lang="en-GB" sz="2000" i="1" dirty="0">
                <a:solidFill>
                  <a:srgbClr val="071D49"/>
                </a:solidFill>
              </a:rPr>
              <a:t> avec les </a:t>
            </a:r>
            <a:r>
              <a:rPr lang="en-GB" sz="2000" i="1" dirty="0" err="1">
                <a:solidFill>
                  <a:srgbClr val="071D49"/>
                </a:solidFill>
              </a:rPr>
              <a:t>représentants</a:t>
            </a:r>
            <a:r>
              <a:rPr lang="en-GB" sz="2000" i="1" dirty="0">
                <a:solidFill>
                  <a:srgbClr val="071D49"/>
                </a:solidFill>
              </a:rPr>
              <a:t> des institutions </a:t>
            </a:r>
            <a:br>
              <a:rPr lang="en-GB" sz="2000" i="1" dirty="0">
                <a:solidFill>
                  <a:srgbClr val="071D49"/>
                </a:solidFill>
              </a:rPr>
            </a:br>
            <a:r>
              <a:rPr lang="en-GB" sz="2000" i="1" dirty="0" err="1">
                <a:solidFill>
                  <a:srgbClr val="071D49"/>
                </a:solidFill>
              </a:rPr>
              <a:t>européennes</a:t>
            </a:r>
            <a:endParaRPr lang="en-GB" sz="2000" i="1" dirty="0">
              <a:solidFill>
                <a:srgbClr val="071D49"/>
              </a:solidFill>
            </a:endParaRPr>
          </a:p>
          <a:p>
            <a:pPr lvl="1">
              <a:spcBef>
                <a:spcPts val="0"/>
              </a:spcBef>
              <a:tabLst>
                <a:tab pos="2235200" algn="l"/>
              </a:tabLst>
            </a:pPr>
            <a:r>
              <a:rPr lang="fr-BE" sz="2000" i="1" dirty="0">
                <a:solidFill>
                  <a:srgbClr val="071D49"/>
                </a:solidFill>
              </a:rPr>
              <a:t>Réseau ample d’acteurs et </a:t>
            </a:r>
            <a:r>
              <a:rPr lang="fr-BE" sz="2000" i="1" dirty="0" err="1">
                <a:solidFill>
                  <a:srgbClr val="071D49"/>
                </a:solidFill>
              </a:rPr>
              <a:t>ONGs</a:t>
            </a:r>
            <a:endParaRPr lang="fr-BE" sz="2000" i="1" dirty="0">
              <a:solidFill>
                <a:srgbClr val="071D49"/>
              </a:solidFill>
            </a:endParaRPr>
          </a:p>
          <a:p>
            <a:pPr lvl="1">
              <a:spcBef>
                <a:spcPts val="0"/>
              </a:spcBef>
              <a:tabLst>
                <a:tab pos="2235200" algn="l"/>
              </a:tabLst>
            </a:pPr>
            <a:r>
              <a:rPr lang="en-GB" sz="2000" i="1" dirty="0">
                <a:solidFill>
                  <a:srgbClr val="071D49"/>
                </a:solidFill>
              </a:rPr>
              <a:t>Participation à des </a:t>
            </a:r>
            <a:r>
              <a:rPr lang="en-GB" sz="2000" i="1" dirty="0" err="1">
                <a:solidFill>
                  <a:srgbClr val="071D49"/>
                </a:solidFill>
              </a:rPr>
              <a:t>évènements</a:t>
            </a:r>
            <a:r>
              <a:rPr lang="en-GB" sz="2000" i="1" dirty="0">
                <a:solidFill>
                  <a:srgbClr val="071D49"/>
                </a:solidFill>
              </a:rPr>
              <a:t>, </a:t>
            </a:r>
            <a:r>
              <a:rPr lang="en-GB" sz="2000" i="1" dirty="0" err="1">
                <a:solidFill>
                  <a:srgbClr val="071D49"/>
                </a:solidFill>
              </a:rPr>
              <a:t>conférences</a:t>
            </a:r>
            <a:r>
              <a:rPr lang="en-GB" sz="2000" i="1" dirty="0">
                <a:solidFill>
                  <a:srgbClr val="071D49"/>
                </a:solidFill>
              </a:rPr>
              <a:t>, etc. </a:t>
            </a:r>
            <a:endParaRPr lang="fr-BE" dirty="0">
              <a:solidFill>
                <a:srgbClr val="071D49"/>
              </a:solidFill>
            </a:endParaRPr>
          </a:p>
          <a:p>
            <a:endParaRPr lang="de-DE" dirty="0">
              <a:solidFill>
                <a:srgbClr val="071D49"/>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202" y="4422775"/>
            <a:ext cx="19510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408" y="2198688"/>
            <a:ext cx="1884363"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936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 AIM</a:t>
            </a:r>
            <a:endParaRPr lang="pt-PT" dirty="0"/>
          </a:p>
        </p:txBody>
      </p:sp>
      <p:sp>
        <p:nvSpPr>
          <p:cNvPr id="3" name="Content Placeholder 2"/>
          <p:cNvSpPr>
            <a:spLocks noGrp="1"/>
          </p:cNvSpPr>
          <p:nvPr>
            <p:ph idx="1"/>
          </p:nvPr>
        </p:nvSpPr>
        <p:spPr>
          <a:xfrm>
            <a:off x="751113" y="1707614"/>
            <a:ext cx="10515600" cy="4606100"/>
          </a:xfrm>
        </p:spPr>
        <p:txBody>
          <a:bodyPr/>
          <a:lstStyle/>
          <a:p>
            <a:pPr marL="0" indent="0">
              <a:buNone/>
            </a:pPr>
            <a:r>
              <a:rPr lang="fr-FR" dirty="0">
                <a:solidFill>
                  <a:srgbClr val="071D49"/>
                </a:solidFill>
                <a:effectLst>
                  <a:outerShdw blurRad="38100" dist="38100" dir="2700000" algn="tl">
                    <a:srgbClr val="000000">
                      <a:alpha val="43137"/>
                    </a:srgbClr>
                  </a:outerShdw>
                </a:effectLst>
                <a:latin typeface="+mn-lt"/>
              </a:rPr>
              <a:t>Quelques-unes de nos activités actuelles </a:t>
            </a:r>
            <a:r>
              <a:rPr lang="fr-FR" dirty="0" smtClean="0">
                <a:solidFill>
                  <a:srgbClr val="071D49"/>
                </a:solidFill>
                <a:effectLst>
                  <a:outerShdw blurRad="38100" dist="38100" dir="2700000" algn="tl">
                    <a:srgbClr val="000000">
                      <a:alpha val="43137"/>
                    </a:srgbClr>
                  </a:outerShdw>
                </a:effectLst>
                <a:latin typeface="+mn-lt"/>
              </a:rPr>
              <a:t>ont </a:t>
            </a:r>
            <a:r>
              <a:rPr lang="fr-FR" dirty="0">
                <a:solidFill>
                  <a:srgbClr val="071D49"/>
                </a:solidFill>
                <a:effectLst>
                  <a:outerShdw blurRad="38100" dist="38100" dir="2700000" algn="tl">
                    <a:srgbClr val="000000">
                      <a:alpha val="43137"/>
                    </a:srgbClr>
                  </a:outerShdw>
                </a:effectLst>
                <a:latin typeface="+mn-lt"/>
              </a:rPr>
              <a:t>pour objet </a:t>
            </a:r>
            <a:r>
              <a:rPr lang="fr-FR" dirty="0" smtClean="0">
                <a:solidFill>
                  <a:srgbClr val="071D49"/>
                </a:solidFill>
                <a:effectLst>
                  <a:outerShdw blurRad="38100" dist="38100" dir="2700000" algn="tl">
                    <a:srgbClr val="000000">
                      <a:alpha val="43137"/>
                    </a:srgbClr>
                  </a:outerShdw>
                </a:effectLst>
                <a:latin typeface="+mn-lt"/>
              </a:rPr>
              <a:t>de</a:t>
            </a:r>
          </a:p>
          <a:p>
            <a:pPr marL="0" indent="0">
              <a:buNone/>
            </a:pPr>
            <a:endParaRPr lang="fr-FR" dirty="0" smtClean="0">
              <a:solidFill>
                <a:srgbClr val="071D49"/>
              </a:solidFill>
              <a:effectLst>
                <a:outerShdw blurRad="38100" dist="38100" dir="2700000" algn="tl">
                  <a:srgbClr val="000000">
                    <a:alpha val="43137"/>
                  </a:srgbClr>
                </a:outerShdw>
              </a:effectLst>
            </a:endParaRPr>
          </a:p>
          <a:p>
            <a:r>
              <a:rPr lang="fr-FR" sz="2400" dirty="0">
                <a:solidFill>
                  <a:srgbClr val="071D49"/>
                </a:solidFill>
              </a:rPr>
              <a:t>Travailler en faveur de l’accessibilité et de la disponibilité des médicaments et des dispositifs médicaux</a:t>
            </a:r>
          </a:p>
          <a:p>
            <a:r>
              <a:rPr lang="fr-FR" sz="2400" dirty="0">
                <a:solidFill>
                  <a:srgbClr val="071D49"/>
                </a:solidFill>
              </a:rPr>
              <a:t>contribuer à mettre en place la directive sur « les droits des patients dans le cadre des soins de santé transfrontaliers »</a:t>
            </a:r>
          </a:p>
          <a:p>
            <a:r>
              <a:rPr lang="fr-FR" sz="2400" dirty="0">
                <a:solidFill>
                  <a:srgbClr val="071D49"/>
                </a:solidFill>
              </a:rPr>
              <a:t>échanger les meilleures pratiques dans les domaines des soins de longue durée, du vieillissement en </a:t>
            </a:r>
            <a:r>
              <a:rPr lang="fr-FR" sz="2400" dirty="0" smtClean="0">
                <a:solidFill>
                  <a:srgbClr val="071D49"/>
                </a:solidFill>
              </a:rPr>
              <a:t>restant en bonne </a:t>
            </a:r>
            <a:r>
              <a:rPr lang="fr-FR" sz="2400" dirty="0">
                <a:solidFill>
                  <a:srgbClr val="071D49"/>
                </a:solidFill>
              </a:rPr>
              <a:t>santé et de la prévention</a:t>
            </a:r>
          </a:p>
          <a:p>
            <a:r>
              <a:rPr lang="fr-FR" sz="2400" dirty="0">
                <a:solidFill>
                  <a:srgbClr val="071D49"/>
                </a:solidFill>
              </a:rPr>
              <a:t>effectuer un travail de lobbying autour de questions horizontales telles que la protection des données et la TVA </a:t>
            </a:r>
          </a:p>
          <a:p>
            <a:r>
              <a:rPr lang="fr-FR" sz="2400" dirty="0">
                <a:solidFill>
                  <a:srgbClr val="071D49"/>
                </a:solidFill>
              </a:rPr>
              <a:t>organiser des conférences au sujet </a:t>
            </a:r>
            <a:r>
              <a:rPr lang="fr-FR" sz="2400" dirty="0" smtClean="0">
                <a:solidFill>
                  <a:srgbClr val="071D49"/>
                </a:solidFill>
              </a:rPr>
              <a:t>des enjeux </a:t>
            </a:r>
            <a:r>
              <a:rPr lang="fr-FR" sz="2400" dirty="0">
                <a:solidFill>
                  <a:srgbClr val="071D49"/>
                </a:solidFill>
              </a:rPr>
              <a:t>de la santé </a:t>
            </a:r>
            <a:endParaRPr lang="pt-PT" sz="2400" dirty="0">
              <a:solidFill>
                <a:srgbClr val="071D4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677" y="228600"/>
            <a:ext cx="2143125"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13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 AIM</a:t>
            </a:r>
            <a:endParaRPr lang="pt-PT" dirty="0"/>
          </a:p>
        </p:txBody>
      </p:sp>
      <p:sp>
        <p:nvSpPr>
          <p:cNvPr id="3" name="Content Placeholder 2"/>
          <p:cNvSpPr>
            <a:spLocks noGrp="1"/>
          </p:cNvSpPr>
          <p:nvPr>
            <p:ph idx="1"/>
          </p:nvPr>
        </p:nvSpPr>
        <p:spPr/>
        <p:txBody>
          <a:bodyPr/>
          <a:lstStyle/>
          <a:p>
            <a:r>
              <a:rPr lang="fr-FR" sz="2400" dirty="0">
                <a:solidFill>
                  <a:srgbClr val="071D49"/>
                </a:solidFill>
              </a:rPr>
              <a:t>promouvoir les intérêts de nos membres dans le cadre des négociations européennes et internationales autour de traités commerciaux (TTIP, CETA, etc.) </a:t>
            </a:r>
          </a:p>
          <a:p>
            <a:r>
              <a:rPr lang="fr-FR" sz="2400" dirty="0">
                <a:solidFill>
                  <a:srgbClr val="071D49"/>
                </a:solidFill>
              </a:rPr>
              <a:t>soutenir les mutuelles par l’adoption de règles mutuelles (le Statut de Mutuelle Européenne, des Codes de mutuelles en Afrique et au Moyen-Orient ainsi qu’en Amérique latine) </a:t>
            </a:r>
          </a:p>
          <a:p>
            <a:r>
              <a:rPr lang="fr-FR" sz="2400" dirty="0">
                <a:solidFill>
                  <a:srgbClr val="071D49"/>
                </a:solidFill>
              </a:rPr>
              <a:t>soutenir la structuration des mouvements mutualistes dans les trois régions </a:t>
            </a:r>
            <a:r>
              <a:rPr lang="fr-FR" sz="2400" dirty="0" smtClean="0">
                <a:solidFill>
                  <a:srgbClr val="071D49"/>
                </a:solidFill>
              </a:rPr>
              <a:t>où travaille </a:t>
            </a:r>
            <a:r>
              <a:rPr lang="fr-FR" sz="2400" dirty="0">
                <a:solidFill>
                  <a:srgbClr val="071D49"/>
                </a:solidFill>
              </a:rPr>
              <a:t>l’AIM (l’Afrique et le Moyen-Orient, l’Europe, l’Amérique latine) </a:t>
            </a:r>
          </a:p>
          <a:p>
            <a:r>
              <a:rPr lang="fr-FR" sz="2400" dirty="0">
                <a:solidFill>
                  <a:srgbClr val="071D49"/>
                </a:solidFill>
              </a:rPr>
              <a:t>promouvoir les mutuelles </a:t>
            </a:r>
            <a:r>
              <a:rPr lang="fr-FR" sz="2400" dirty="0" smtClean="0">
                <a:solidFill>
                  <a:srgbClr val="071D49"/>
                </a:solidFill>
              </a:rPr>
              <a:t>comme outil essentiel pour </a:t>
            </a:r>
            <a:r>
              <a:rPr lang="fr-FR" sz="2400" dirty="0">
                <a:solidFill>
                  <a:srgbClr val="071D49"/>
                </a:solidFill>
              </a:rPr>
              <a:t>proposer une protection sociale en Afrique et au Moyen-Orient, en Europe et en Amérique latine </a:t>
            </a:r>
          </a:p>
          <a:p>
            <a:r>
              <a:rPr lang="fr-FR" sz="2400" dirty="0">
                <a:solidFill>
                  <a:srgbClr val="071D49"/>
                </a:solidFill>
              </a:rPr>
              <a:t>agir </a:t>
            </a:r>
            <a:r>
              <a:rPr lang="fr-FR" sz="2400" dirty="0" smtClean="0">
                <a:solidFill>
                  <a:srgbClr val="071D49"/>
                </a:solidFill>
              </a:rPr>
              <a:t>activement </a:t>
            </a:r>
            <a:r>
              <a:rPr lang="fr-FR" sz="2400" dirty="0">
                <a:solidFill>
                  <a:srgbClr val="071D49"/>
                </a:solidFill>
              </a:rPr>
              <a:t>dans les initiatives de la Commission européenne, telles que le réseau européen pour l’évaluation des technologies de santé</a:t>
            </a:r>
            <a:r>
              <a:rPr lang="fr-FR" sz="2400" dirty="0" smtClean="0">
                <a:solidFill>
                  <a:srgbClr val="071D49"/>
                </a:solidFill>
              </a:rPr>
              <a:t>.</a:t>
            </a:r>
            <a:endParaRPr lang="fr-FR" sz="2400" dirty="0">
              <a:solidFill>
                <a:srgbClr val="071D49"/>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001" y="523874"/>
            <a:ext cx="46482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12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Qui sont nos membres francophones?</a:t>
            </a:r>
            <a:endParaRPr lang="de-DE" dirty="0"/>
          </a:p>
        </p:txBody>
      </p:sp>
      <p:sp>
        <p:nvSpPr>
          <p:cNvPr id="3" name="Content Placeholder 2"/>
          <p:cNvSpPr>
            <a:spLocks noGrp="1"/>
          </p:cNvSpPr>
          <p:nvPr>
            <p:ph idx="1"/>
          </p:nvPr>
        </p:nvSpPr>
        <p:spPr>
          <a:xfrm>
            <a:off x="838199" y="1538514"/>
            <a:ext cx="10671629" cy="4699635"/>
          </a:xfrm>
        </p:spPr>
        <p:txBody>
          <a:bodyPr/>
          <a:lstStyle/>
          <a:p>
            <a:pPr marL="0" indent="0">
              <a:buNone/>
            </a:pPr>
            <a:endParaRPr lang="de-CH" b="1" dirty="0" smtClean="0">
              <a:solidFill>
                <a:srgbClr val="071D49"/>
              </a:solidFill>
              <a:effectLst>
                <a:outerShdw blurRad="38100" dist="38100" dir="2700000" algn="tl">
                  <a:srgbClr val="000000">
                    <a:alpha val="43137"/>
                  </a:srgbClr>
                </a:outerShdw>
              </a:effectLst>
            </a:endParaRPr>
          </a:p>
          <a:p>
            <a:pPr marL="0" indent="0">
              <a:buNone/>
            </a:pPr>
            <a:r>
              <a:rPr lang="de-CH" b="1" dirty="0" smtClean="0">
                <a:solidFill>
                  <a:srgbClr val="071D49"/>
                </a:solidFill>
                <a:effectLst>
                  <a:outerShdw blurRad="38100" dist="38100" dir="2700000" algn="tl">
                    <a:srgbClr val="000000">
                      <a:alpha val="43137"/>
                    </a:srgbClr>
                  </a:outerShdw>
                </a:effectLst>
              </a:rPr>
              <a:t>En Belgique: </a:t>
            </a:r>
            <a:r>
              <a:rPr lang="en-GB" b="1" dirty="0" smtClean="0">
                <a:solidFill>
                  <a:srgbClr val="071D49"/>
                </a:solidFill>
                <a:effectLst>
                  <a:outerShdw blurRad="38100" dist="38100" dir="2700000" algn="tl">
                    <a:srgbClr val="000000">
                      <a:alpha val="43137"/>
                    </a:srgbClr>
                  </a:outerShdw>
                </a:effectLst>
              </a:rPr>
              <a:t>Mutualité</a:t>
            </a:r>
            <a:r>
              <a:rPr lang="en-GB" b="1" dirty="0">
                <a:solidFill>
                  <a:srgbClr val="071D49"/>
                </a:solidFill>
                <a:effectLst>
                  <a:outerShdw blurRad="38100" dist="38100" dir="2700000" algn="tl">
                    <a:srgbClr val="000000">
                      <a:alpha val="43137"/>
                    </a:srgbClr>
                  </a:outerShdw>
                </a:effectLst>
              </a:rPr>
              <a:t>/ </a:t>
            </a:r>
            <a:r>
              <a:rPr lang="en-GB" b="1" dirty="0" err="1">
                <a:solidFill>
                  <a:srgbClr val="071D49"/>
                </a:solidFill>
                <a:effectLst>
                  <a:outerShdw blurRad="38100" dist="38100" dir="2700000" algn="tl">
                    <a:srgbClr val="000000">
                      <a:alpha val="43137"/>
                    </a:srgbClr>
                  </a:outerShdw>
                </a:effectLst>
              </a:rPr>
              <a:t>ziekenfonds</a:t>
            </a:r>
            <a:r>
              <a:rPr lang="en-GB" b="1" dirty="0">
                <a:solidFill>
                  <a:srgbClr val="071D49"/>
                </a:solidFill>
                <a:effectLst>
                  <a:outerShdw blurRad="38100" dist="38100" dir="2700000" algn="tl">
                    <a:srgbClr val="000000">
                      <a:alpha val="43137"/>
                    </a:srgbClr>
                  </a:outerShdw>
                </a:effectLst>
              </a:rPr>
              <a:t> (mutual health </a:t>
            </a:r>
            <a:r>
              <a:rPr lang="en-GB" b="1" dirty="0" smtClean="0">
                <a:solidFill>
                  <a:srgbClr val="071D49"/>
                </a:solidFill>
                <a:effectLst>
                  <a:outerShdw blurRad="38100" dist="38100" dir="2700000" algn="tl">
                    <a:srgbClr val="000000">
                      <a:alpha val="43137"/>
                    </a:srgbClr>
                  </a:outerShdw>
                </a:effectLst>
              </a:rPr>
              <a:t>societies)</a:t>
            </a:r>
          </a:p>
          <a:p>
            <a:pPr marL="0" indent="0">
              <a:buNone/>
            </a:pPr>
            <a:endParaRPr lang="fr-FR" dirty="0" smtClean="0">
              <a:solidFill>
                <a:srgbClr val="071D49"/>
              </a:solidFill>
            </a:endParaRPr>
          </a:p>
          <a:p>
            <a:pPr marL="0" indent="0">
              <a:buNone/>
            </a:pPr>
            <a:r>
              <a:rPr lang="fr-FR" dirty="0" smtClean="0">
                <a:solidFill>
                  <a:srgbClr val="071D49"/>
                </a:solidFill>
                <a:effectLst>
                  <a:outerShdw blurRad="38100" dist="38100" dir="2700000" algn="tl">
                    <a:srgbClr val="000000">
                      <a:alpha val="43137"/>
                    </a:srgbClr>
                  </a:outerShdw>
                </a:effectLst>
              </a:rPr>
              <a:t>Définition</a:t>
            </a:r>
            <a:endParaRPr lang="fr-FR" dirty="0">
              <a:solidFill>
                <a:srgbClr val="071D49"/>
              </a:solidFill>
              <a:effectLst>
                <a:outerShdw blurRad="38100" dist="38100" dir="2700000" algn="tl">
                  <a:srgbClr val="000000">
                    <a:alpha val="43137"/>
                  </a:srgbClr>
                </a:outerShdw>
              </a:effectLst>
            </a:endParaRPr>
          </a:p>
          <a:p>
            <a:r>
              <a:rPr lang="fr-FR" dirty="0">
                <a:solidFill>
                  <a:srgbClr val="071D49"/>
                </a:solidFill>
              </a:rPr>
              <a:t>Le type </a:t>
            </a:r>
            <a:r>
              <a:rPr lang="fr-FR" dirty="0" smtClean="0">
                <a:solidFill>
                  <a:srgbClr val="071D49"/>
                </a:solidFill>
              </a:rPr>
              <a:t>juridique </a:t>
            </a:r>
            <a:r>
              <a:rPr lang="fr-FR" dirty="0">
                <a:solidFill>
                  <a:srgbClr val="071D49"/>
                </a:solidFill>
              </a:rPr>
              <a:t>de mutuelle de santé en Belgique est une forme juridique sui generis, </a:t>
            </a:r>
            <a:r>
              <a:rPr lang="fr-FR" dirty="0" smtClean="0">
                <a:solidFill>
                  <a:srgbClr val="071D49"/>
                </a:solidFill>
              </a:rPr>
              <a:t>défini </a:t>
            </a:r>
            <a:r>
              <a:rPr lang="fr-FR" dirty="0">
                <a:solidFill>
                  <a:srgbClr val="071D49"/>
                </a:solidFill>
              </a:rPr>
              <a:t>dans la loi de 1990 sur les mutuelles de </a:t>
            </a:r>
            <a:r>
              <a:rPr lang="fr-FR" dirty="0" smtClean="0">
                <a:solidFill>
                  <a:srgbClr val="071D49"/>
                </a:solidFill>
              </a:rPr>
              <a:t>santé </a:t>
            </a:r>
          </a:p>
          <a:p>
            <a:r>
              <a:rPr lang="fr-FR" dirty="0">
                <a:solidFill>
                  <a:srgbClr val="071D49"/>
                </a:solidFill>
              </a:rPr>
              <a:t>Pour fonctionner en tant que </a:t>
            </a:r>
            <a:r>
              <a:rPr lang="fr-FR" dirty="0" smtClean="0">
                <a:solidFill>
                  <a:srgbClr val="071D49"/>
                </a:solidFill>
              </a:rPr>
              <a:t>mutualité </a:t>
            </a:r>
            <a:r>
              <a:rPr lang="fr-FR" dirty="0">
                <a:solidFill>
                  <a:srgbClr val="071D49"/>
                </a:solidFill>
              </a:rPr>
              <a:t>de santé en Belgique, </a:t>
            </a:r>
            <a:r>
              <a:rPr lang="fr-FR" dirty="0" smtClean="0">
                <a:solidFill>
                  <a:srgbClr val="071D49"/>
                </a:solidFill>
              </a:rPr>
              <a:t>la société </a:t>
            </a:r>
            <a:r>
              <a:rPr lang="fr-FR" dirty="0">
                <a:solidFill>
                  <a:srgbClr val="071D49"/>
                </a:solidFill>
              </a:rPr>
              <a:t>doit être membre </a:t>
            </a:r>
            <a:r>
              <a:rPr lang="fr-FR" dirty="0" smtClean="0">
                <a:solidFill>
                  <a:srgbClr val="071D49"/>
                </a:solidFill>
              </a:rPr>
              <a:t>d'une  nationale </a:t>
            </a:r>
            <a:r>
              <a:rPr lang="fr-FR" dirty="0">
                <a:solidFill>
                  <a:srgbClr val="071D49"/>
                </a:solidFill>
              </a:rPr>
              <a:t>des "mutualités" </a:t>
            </a:r>
            <a:endParaRPr lang="fr-FR" dirty="0" smtClean="0">
              <a:solidFill>
                <a:srgbClr val="071D49"/>
              </a:solidFill>
            </a:endParaRPr>
          </a:p>
          <a:p>
            <a:r>
              <a:rPr lang="fr-FR" dirty="0" smtClean="0">
                <a:solidFill>
                  <a:srgbClr val="071D49"/>
                </a:solidFill>
              </a:rPr>
              <a:t>Une union nationale doit </a:t>
            </a:r>
            <a:r>
              <a:rPr lang="fr-FR" dirty="0">
                <a:solidFill>
                  <a:srgbClr val="071D49"/>
                </a:solidFill>
              </a:rPr>
              <a:t>compter au moins trois mutuelles de santé</a:t>
            </a:r>
            <a:endParaRPr lang="de-DE" dirty="0">
              <a:solidFill>
                <a:srgbClr val="071D49"/>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195" y="597002"/>
            <a:ext cx="2369574" cy="148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13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Qui sont nos membres francophones?</a:t>
            </a:r>
            <a:endParaRPr lang="de-DE" dirty="0"/>
          </a:p>
        </p:txBody>
      </p:sp>
      <p:sp>
        <p:nvSpPr>
          <p:cNvPr id="3" name="Content Placeholder 2"/>
          <p:cNvSpPr>
            <a:spLocks noGrp="1"/>
          </p:cNvSpPr>
          <p:nvPr>
            <p:ph idx="1"/>
          </p:nvPr>
        </p:nvSpPr>
        <p:spPr>
          <a:xfrm>
            <a:off x="838200" y="1658211"/>
            <a:ext cx="10515600" cy="4351338"/>
          </a:xfrm>
        </p:spPr>
        <p:txBody>
          <a:bodyPr/>
          <a:lstStyle/>
          <a:p>
            <a:pPr marL="0" indent="0">
              <a:buNone/>
            </a:pPr>
            <a:r>
              <a:rPr lang="de-CH" b="1" dirty="0" smtClean="0">
                <a:solidFill>
                  <a:srgbClr val="071D49"/>
                </a:solidFill>
              </a:rPr>
              <a:t>La mutualité gérante du système obligatoire</a:t>
            </a:r>
            <a:endParaRPr lang="de-DE" b="1" dirty="0" smtClean="0">
              <a:solidFill>
                <a:srgbClr val="071D49"/>
              </a:solidFill>
            </a:endParaRPr>
          </a:p>
          <a:p>
            <a:r>
              <a:rPr lang="de-CH" sz="2200" dirty="0" smtClean="0">
                <a:solidFill>
                  <a:srgbClr val="071D49"/>
                </a:solidFill>
              </a:rPr>
              <a:t>Les mutualités sont integrées en tant qu’organismes assureurs en charge du versement des indemnités maladie-invalidité et du remboursement des soins médicaux  et pharmaceutiques </a:t>
            </a:r>
          </a:p>
          <a:p>
            <a:r>
              <a:rPr lang="de-CH" sz="2200" dirty="0" smtClean="0">
                <a:solidFill>
                  <a:srgbClr val="071D49"/>
                </a:solidFill>
              </a:rPr>
              <a:t>L’affiliation est obligatoire pour tous les salariés de secteur privé, de l’Etat et les travalleurs indépendants</a:t>
            </a:r>
          </a:p>
          <a:p>
            <a:r>
              <a:rPr lang="de-CH" sz="2200" dirty="0" smtClean="0">
                <a:solidFill>
                  <a:srgbClr val="071D49"/>
                </a:solidFill>
              </a:rPr>
              <a:t>Elles consacrent 95% de leur activité à la gestion du régime obligatoire</a:t>
            </a:r>
          </a:p>
          <a:p>
            <a:r>
              <a:rPr lang="de-CH" sz="2200" dirty="0" smtClean="0">
                <a:solidFill>
                  <a:srgbClr val="071D49"/>
                </a:solidFill>
              </a:rPr>
              <a:t>En même temps, les mutualités ne peuvent pas se limiter à exécuter l’assurance obligatoire </a:t>
            </a:r>
          </a:p>
          <a:p>
            <a:r>
              <a:rPr lang="de-CH" sz="2200" dirty="0" smtClean="0">
                <a:solidFill>
                  <a:srgbClr val="071D49"/>
                </a:solidFill>
              </a:rPr>
              <a:t>Le législateur leur a imposé d’offrir au moins un services d’assurance complémentaire pour garder le pluralisme des mutualités</a:t>
            </a:r>
          </a:p>
          <a:p>
            <a:r>
              <a:rPr lang="de-CH" sz="2200" dirty="0" smtClean="0">
                <a:solidFill>
                  <a:srgbClr val="071D49"/>
                </a:solidFill>
              </a:rPr>
              <a:t>Les mutualités peuvent développer des activités comme l’octroi d’aides et d’assistance concrète , d’information et de guidance</a:t>
            </a:r>
          </a:p>
        </p:txBody>
      </p:sp>
    </p:spTree>
    <p:extLst>
      <p:ext uri="{BB962C8B-B14F-4D97-AF65-F5344CB8AC3E}">
        <p14:creationId xmlns:p14="http://schemas.microsoft.com/office/powerpoint/2010/main" val="1979237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emplateAIM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templateAIM2017" id="{E0B286EA-D10D-48AF-95D8-B97E1050ECE3}" vid="{82109438-B1A9-4A74-A0E7-FA42204B32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PPTtemplateAIM2017</Template>
  <TotalTime>4</TotalTime>
  <Words>946</Words>
  <Application>Microsoft Office PowerPoint</Application>
  <PresentationFormat>Personnalisé</PresentationFormat>
  <Paragraphs>132</Paragraphs>
  <Slides>16</Slides>
  <Notes>1</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PPTtemplateAIM2017</vt:lpstr>
      <vt:lpstr>        « Mutuelles et Europe »</vt:lpstr>
      <vt:lpstr>                   Sur l’AIM </vt:lpstr>
      <vt:lpstr>                        Sur l’ AIM</vt:lpstr>
      <vt:lpstr>                        Sur l’ AIM</vt:lpstr>
      <vt:lpstr>Notre rôle </vt:lpstr>
      <vt:lpstr>                       Sur l’ AIM</vt:lpstr>
      <vt:lpstr>                       Sur l’ AIM</vt:lpstr>
      <vt:lpstr>Qui sont nos membres francophones?</vt:lpstr>
      <vt:lpstr>Qui sont nos membres francophones?</vt:lpstr>
      <vt:lpstr>Qui sont nos membres francophones?</vt:lpstr>
      <vt:lpstr>Qui sont nos membres francophones?</vt:lpstr>
      <vt:lpstr>Qui sont nos membres francophones?</vt:lpstr>
      <vt:lpstr>Notre travail au niveau européen</vt:lpstr>
      <vt:lpstr>Notre travail au niveau européen</vt:lpstr>
      <vt:lpstr>Notre travail au niveau européen</vt:lpstr>
      <vt:lpstr>Présentation PowerPoint</vt:lpstr>
    </vt:vector>
  </TitlesOfParts>
  <Company>CEMG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Presidium Meeting</dc:title>
  <dc:creator>Pedro Bleck Silva</dc:creator>
  <cp:lastModifiedBy>GENET</cp:lastModifiedBy>
  <cp:revision>114</cp:revision>
  <cp:lastPrinted>2017-10-02T09:49:37Z</cp:lastPrinted>
  <dcterms:created xsi:type="dcterms:W3CDTF">2017-09-25T15:07:56Z</dcterms:created>
  <dcterms:modified xsi:type="dcterms:W3CDTF">2019-02-24T22:11:47Z</dcterms:modified>
</cp:coreProperties>
</file>