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74" r:id="rId6"/>
    <p:sldId id="278" r:id="rId7"/>
    <p:sldId id="279" r:id="rId8"/>
    <p:sldId id="282" r:id="rId9"/>
    <p:sldId id="281" r:id="rId10"/>
    <p:sldId id="273" r:id="rId11"/>
    <p:sldId id="266" r:id="rId12"/>
    <p:sldId id="276" r:id="rId13"/>
    <p:sldId id="280" r:id="rId14"/>
    <p:sldId id="277" r:id="rId15"/>
    <p:sldId id="265" r:id="rId16"/>
    <p:sldId id="272" r:id="rId1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B1C800"/>
    <a:srgbClr val="8C1D80"/>
    <a:srgbClr val="666666"/>
    <a:srgbClr val="F1892A"/>
    <a:srgbClr val="59AF31"/>
    <a:srgbClr val="88B2DF"/>
    <a:srgbClr val="63C7D7"/>
    <a:srgbClr val="54B4E5"/>
    <a:srgbClr val="1C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677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6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8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1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1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7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6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2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7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2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06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F37F-19A2-4EC5-9B14-A0BEF2A3AA3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5B0A-8362-47AF-9C22-5617192B6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4.emf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eliers-du-bocage.f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069" y="3206392"/>
            <a:ext cx="3632931" cy="33695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58" y="185909"/>
            <a:ext cx="1283130" cy="1437792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-21945" y="3570682"/>
            <a:ext cx="6212758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2400" kern="0" dirty="0"/>
              <a:t>Donner une seconde vie à vos équipements Informatique et Téléphonie</a:t>
            </a:r>
          </a:p>
        </p:txBody>
      </p:sp>
      <p:sp>
        <p:nvSpPr>
          <p:cNvPr id="10" name="Shape 9"/>
          <p:cNvSpPr/>
          <p:nvPr/>
        </p:nvSpPr>
        <p:spPr>
          <a:xfrm>
            <a:off x="0" y="6293978"/>
            <a:ext cx="9906000" cy="564022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ZoneTexte 11"/>
          <p:cNvSpPr txBox="1"/>
          <p:nvPr/>
        </p:nvSpPr>
        <p:spPr>
          <a:xfrm>
            <a:off x="170032" y="6445184"/>
            <a:ext cx="291440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Date : Le vendredi 15 mars 2019</a:t>
            </a:r>
          </a:p>
        </p:txBody>
      </p:sp>
      <p:sp>
        <p:nvSpPr>
          <p:cNvPr id="13" name="Espace réservé du texte 1"/>
          <p:cNvSpPr txBox="1">
            <a:spLocks/>
          </p:cNvSpPr>
          <p:nvPr/>
        </p:nvSpPr>
        <p:spPr>
          <a:xfrm>
            <a:off x="0" y="5011971"/>
            <a:ext cx="627306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1600" kern="0" dirty="0">
                <a:solidFill>
                  <a:schemeClr val="tx1"/>
                </a:solidFill>
              </a:rPr>
              <a:t>Forum IPSE</a:t>
            </a:r>
          </a:p>
          <a:p>
            <a:pPr lvl="0" algn="ctr">
              <a:defRPr/>
            </a:pPr>
            <a:r>
              <a:rPr lang="fr-FR" sz="1600" kern="0" dirty="0">
                <a:solidFill>
                  <a:schemeClr val="tx1"/>
                </a:solidFill>
              </a:rPr>
              <a:t>"Le numérique face au défi de la </a:t>
            </a:r>
            <a:r>
              <a:rPr lang="fr-FR" sz="1600" kern="0">
                <a:solidFill>
                  <a:schemeClr val="tx1"/>
                </a:solidFill>
              </a:rPr>
              <a:t>transition écologique »</a:t>
            </a:r>
            <a:r>
              <a:rPr lang="fr-FR" sz="1600" kern="0" dirty="0">
                <a:solidFill>
                  <a:schemeClr val="tx1"/>
                </a:solidFill>
              </a:rPr>
              <a:t> </a:t>
            </a:r>
          </a:p>
          <a:p>
            <a:pPr lvl="0" algn="ctr"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sym typeface="Titillium Web"/>
              </a:rPr>
              <a:t>Vendredi 15 mars</a:t>
            </a:r>
            <a:r>
              <a:rPr kumimoji="0" lang="fr-FR" sz="1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sym typeface="Titillium Web"/>
              </a:rPr>
              <a:t> 2019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069" y="7004"/>
            <a:ext cx="3693241" cy="32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0" y="8210"/>
            <a:ext cx="9908931" cy="1074180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94"/>
          <p:cNvSpPr txBox="1">
            <a:spLocks/>
          </p:cNvSpPr>
          <p:nvPr/>
        </p:nvSpPr>
        <p:spPr>
          <a:xfrm>
            <a:off x="545432" y="0"/>
            <a:ext cx="9266784" cy="1055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>
                <a:solidFill>
                  <a:srgbClr val="FFFFFF"/>
                </a:solidFill>
              </a:rPr>
              <a:t>L’activité informatique des Ateliers du Bocage</a:t>
            </a:r>
          </a:p>
          <a:p>
            <a:pPr>
              <a:spcBef>
                <a:spcPts val="0"/>
              </a:spcBef>
            </a:pPr>
            <a:r>
              <a:rPr lang="fr-FR" sz="3200" dirty="0">
                <a:solidFill>
                  <a:srgbClr val="FFFFFF"/>
                </a:solidFill>
              </a:rPr>
              <a:t>E</a:t>
            </a:r>
            <a:r>
              <a:rPr lang="en" sz="3200" dirty="0">
                <a:solidFill>
                  <a:srgbClr val="FFFFFF"/>
                </a:solidFill>
              </a:rPr>
              <a:t>n quelques chiffres (année 2018)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7" name="Shape 250"/>
          <p:cNvSpPr txBox="1">
            <a:spLocks/>
          </p:cNvSpPr>
          <p:nvPr/>
        </p:nvSpPr>
        <p:spPr>
          <a:xfrm>
            <a:off x="969533" y="5701400"/>
            <a:ext cx="3767371" cy="88793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Les équipements non </a:t>
            </a:r>
            <a:r>
              <a:rPr lang="en" sz="1600" b="1" dirty="0"/>
              <a:t>réemployables sont </a:t>
            </a:r>
          </a:p>
          <a:p>
            <a:r>
              <a:rPr lang="en" sz="1600" b="1" dirty="0"/>
              <a:t>orientés vers des filières de valorisation matière en France</a:t>
            </a:r>
          </a:p>
        </p:txBody>
      </p:sp>
      <p:sp>
        <p:nvSpPr>
          <p:cNvPr id="8" name="Shape 251"/>
          <p:cNvSpPr txBox="1">
            <a:spLocks/>
          </p:cNvSpPr>
          <p:nvPr/>
        </p:nvSpPr>
        <p:spPr>
          <a:xfrm>
            <a:off x="5104509" y="5699867"/>
            <a:ext cx="2017500" cy="889467"/>
          </a:xfrm>
          <a:prstGeom prst="rect">
            <a:avLst/>
          </a:prstGeom>
          <a:solidFill>
            <a:srgbClr val="F1892A"/>
          </a:solidFill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800" b="1" dirty="0">
                <a:solidFill>
                  <a:schemeClr val="bg1"/>
                </a:solidFill>
              </a:rPr>
              <a:t>- </a:t>
            </a:r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en" sz="2800" b="1" dirty="0">
                <a:solidFill>
                  <a:schemeClr val="bg1"/>
                </a:solidFill>
              </a:rPr>
              <a:t>e 2%</a:t>
            </a:r>
          </a:p>
          <a:p>
            <a:pPr algn="ctr"/>
            <a:r>
              <a:rPr lang="en" sz="1200" b="1" dirty="0">
                <a:solidFill>
                  <a:schemeClr val="bg1"/>
                </a:solidFill>
              </a:rPr>
              <a:t>incinérés ou enfouis</a:t>
            </a:r>
          </a:p>
        </p:txBody>
      </p:sp>
      <p:sp>
        <p:nvSpPr>
          <p:cNvPr id="9" name="Shape 10"/>
          <p:cNvSpPr/>
          <p:nvPr/>
        </p:nvSpPr>
        <p:spPr>
          <a:xfrm flipH="1">
            <a:off x="461921" y="130626"/>
            <a:ext cx="45719" cy="794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Shape 249"/>
          <p:cNvSpPr txBox="1">
            <a:spLocks/>
          </p:cNvSpPr>
          <p:nvPr/>
        </p:nvSpPr>
        <p:spPr>
          <a:xfrm>
            <a:off x="264630" y="1626120"/>
            <a:ext cx="9379670" cy="607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 sz="4000" kern="1200">
                <a:solidFill>
                  <a:srgbClr val="B1C8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800" b="1" dirty="0"/>
              <a:t>Collecte et tri de </a:t>
            </a:r>
            <a:r>
              <a:rPr lang="en" sz="2800" b="1" dirty="0"/>
              <a:t>9000 PC fixes ou portables, 10 800 écrans,</a:t>
            </a:r>
          </a:p>
          <a:p>
            <a:pPr algn="ctr">
              <a:defRPr/>
            </a:pPr>
            <a:r>
              <a:rPr lang="en" sz="2800" b="1" dirty="0"/>
              <a:t>et plus de 300 000 téléphones</a:t>
            </a:r>
          </a:p>
          <a:p>
            <a:pPr algn="ctr">
              <a:defRPr/>
            </a:pPr>
            <a:r>
              <a:rPr lang="en" sz="2800" b="1" dirty="0"/>
              <a:t>Réparation de près de 30 000 téléphones et 760 ordinateurs</a:t>
            </a:r>
          </a:p>
          <a:p>
            <a:pPr algn="ctr">
              <a:defRPr/>
            </a:pPr>
            <a:endParaRPr lang="en" sz="28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14" name="Shape 249"/>
          <p:cNvSpPr txBox="1">
            <a:spLocks/>
          </p:cNvSpPr>
          <p:nvPr/>
        </p:nvSpPr>
        <p:spPr>
          <a:xfrm>
            <a:off x="545433" y="3958762"/>
            <a:ext cx="8749396" cy="95386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400" b="1" dirty="0"/>
              <a:t>6600 mobiles et 1532 ordinateurs </a:t>
            </a:r>
          </a:p>
          <a:p>
            <a:pPr algn="ctr"/>
            <a:r>
              <a:rPr lang="fr-FR" sz="2000" b="1" dirty="0"/>
              <a:t>M</a:t>
            </a:r>
            <a:r>
              <a:rPr lang="en" sz="2000" b="1" dirty="0"/>
              <a:t>ais également 260 imprimantes et 660 écrans</a:t>
            </a:r>
            <a:endParaRPr lang="en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545432" y="3429001"/>
            <a:ext cx="8749397" cy="1622760"/>
          </a:xfrm>
          <a:prstGeom prst="rect">
            <a:avLst/>
          </a:prstGeom>
          <a:noFill/>
          <a:ln w="41275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hape 249"/>
          <p:cNvSpPr txBox="1">
            <a:spLocks/>
          </p:cNvSpPr>
          <p:nvPr/>
        </p:nvSpPr>
        <p:spPr>
          <a:xfrm>
            <a:off x="545432" y="3429000"/>
            <a:ext cx="8749397" cy="607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 sz="4000" kern="1200">
                <a:solidFill>
                  <a:srgbClr val="B1C8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2800" b="1" dirty="0"/>
              <a:t>Vendu dans nos « </a:t>
            </a:r>
            <a:r>
              <a:rPr lang="fr-FR" sz="2800" b="1" dirty="0" err="1"/>
              <a:t>Bootiques</a:t>
            </a:r>
            <a:r>
              <a:rPr lang="fr-FR" sz="2800" b="1" dirty="0"/>
              <a:t> » ou sites web :</a:t>
            </a:r>
            <a:endParaRPr lang="en" sz="2800" b="1" dirty="0"/>
          </a:p>
          <a:p>
            <a:pPr algn="ctr">
              <a:defRPr/>
            </a:pPr>
            <a:endParaRPr lang="en" sz="2800" b="1" dirty="0"/>
          </a:p>
        </p:txBody>
      </p:sp>
    </p:spTree>
    <p:extLst>
      <p:ext uri="{BB962C8B-B14F-4D97-AF65-F5344CB8AC3E}">
        <p14:creationId xmlns:p14="http://schemas.microsoft.com/office/powerpoint/2010/main" val="33529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 txBox="1">
            <a:spLocks/>
          </p:cNvSpPr>
          <p:nvPr/>
        </p:nvSpPr>
        <p:spPr>
          <a:xfrm>
            <a:off x="258073" y="355801"/>
            <a:ext cx="5852581" cy="438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B1C800"/>
                </a:solidFill>
                <a:effectLst/>
                <a:uLnTx/>
                <a:uFillTx/>
                <a:latin typeface="Titillium Web"/>
                <a:sym typeface="Titillium Web"/>
              </a:rPr>
              <a:t>COLLECTE ET CONDITIONNEMENT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237" y="4217434"/>
            <a:ext cx="2968834" cy="26108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299" y="3248491"/>
            <a:ext cx="2338125" cy="17101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913" y="3038334"/>
            <a:ext cx="1681799" cy="1886689"/>
          </a:xfrm>
          <a:prstGeom prst="rect">
            <a:avLst/>
          </a:prstGeom>
        </p:spPr>
      </p:pic>
      <p:sp>
        <p:nvSpPr>
          <p:cNvPr id="13" name="Shape 61"/>
          <p:cNvSpPr/>
          <p:nvPr/>
        </p:nvSpPr>
        <p:spPr>
          <a:xfrm>
            <a:off x="-2931" y="-5843"/>
            <a:ext cx="9908931" cy="677809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94"/>
          <p:cNvSpPr txBox="1">
            <a:spLocks/>
          </p:cNvSpPr>
          <p:nvPr/>
        </p:nvSpPr>
        <p:spPr>
          <a:xfrm>
            <a:off x="545432" y="1"/>
            <a:ext cx="9266784" cy="666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3200" dirty="0">
                <a:solidFill>
                  <a:srgbClr val="FFFFFF"/>
                </a:solidFill>
              </a:rPr>
              <a:t>Collecte et conditionnement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17" name="Shape 10"/>
          <p:cNvSpPr/>
          <p:nvPr/>
        </p:nvSpPr>
        <p:spPr>
          <a:xfrm flipH="1">
            <a:off x="464334" y="82425"/>
            <a:ext cx="45719" cy="501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55" y="2885803"/>
            <a:ext cx="1567202" cy="20392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-19683"/>
            <a:ext cx="2837090" cy="4123238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2232670" y="794705"/>
            <a:ext cx="2243629" cy="2243629"/>
            <a:chOff x="5707856" y="702767"/>
            <a:chExt cx="2243629" cy="2243629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7856" y="702767"/>
              <a:ext cx="2243629" cy="2243629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376" y="1226039"/>
              <a:ext cx="694680" cy="778414"/>
            </a:xfrm>
            <a:prstGeom prst="rect">
              <a:avLst/>
            </a:prstGeom>
          </p:spPr>
        </p:pic>
      </p:grpSp>
      <p:sp>
        <p:nvSpPr>
          <p:cNvPr id="27" name="Shape 11"/>
          <p:cNvSpPr txBox="1">
            <a:spLocks/>
          </p:cNvSpPr>
          <p:nvPr/>
        </p:nvSpPr>
        <p:spPr>
          <a:xfrm>
            <a:off x="0" y="5382053"/>
            <a:ext cx="5926139" cy="1497662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1044000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>
                <a:tab pos="0" algn="l"/>
              </a:tabLst>
              <a:defRPr/>
            </a:pPr>
            <a:r>
              <a:rPr lang="fr-FR" sz="1800" kern="0" dirty="0"/>
              <a:t>Nous construisons des solutions innovantes sur mesure !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>
                <a:tab pos="0" algn="l"/>
              </a:tabLst>
              <a:defRPr/>
            </a:pPr>
            <a:r>
              <a:rPr lang="fr-FR" sz="1400" kern="0" dirty="0"/>
              <a:t>Exemple de l’expérimentation des 110 000 enveloppes, partenariat ECOSYSTEMES / LA POSTE.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7"/>
          <a:stretch/>
        </p:blipFill>
        <p:spPr>
          <a:xfrm>
            <a:off x="5062567" y="5382053"/>
            <a:ext cx="2084028" cy="14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"/>
          <p:cNvSpPr txBox="1">
            <a:spLocks/>
          </p:cNvSpPr>
          <p:nvPr/>
        </p:nvSpPr>
        <p:spPr>
          <a:xfrm>
            <a:off x="1076057" y="1659118"/>
            <a:ext cx="2084467" cy="531212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1 - Tri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21" name="Shape 11"/>
          <p:cNvSpPr txBox="1">
            <a:spLocks/>
          </p:cNvSpPr>
          <p:nvPr/>
        </p:nvSpPr>
        <p:spPr>
          <a:xfrm>
            <a:off x="3246671" y="1659118"/>
            <a:ext cx="2084467" cy="531212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2 – Test</a:t>
            </a:r>
          </a:p>
        </p:txBody>
      </p:sp>
      <p:sp>
        <p:nvSpPr>
          <p:cNvPr id="23" name="Shape 11"/>
          <p:cNvSpPr txBox="1">
            <a:spLocks/>
          </p:cNvSpPr>
          <p:nvPr/>
        </p:nvSpPr>
        <p:spPr>
          <a:xfrm>
            <a:off x="5417285" y="1659118"/>
            <a:ext cx="2084467" cy="531212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3 – Réparation</a:t>
            </a:r>
          </a:p>
        </p:txBody>
      </p:sp>
      <p:sp>
        <p:nvSpPr>
          <p:cNvPr id="25" name="Shape 11"/>
          <p:cNvSpPr txBox="1">
            <a:spLocks/>
          </p:cNvSpPr>
          <p:nvPr/>
        </p:nvSpPr>
        <p:spPr>
          <a:xfrm>
            <a:off x="7587899" y="1659119"/>
            <a:ext cx="2084467" cy="531212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4 – Effacement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043" y="2271359"/>
            <a:ext cx="2059862" cy="13768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56" y="2281435"/>
            <a:ext cx="2084467" cy="1389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62" y="2281435"/>
            <a:ext cx="2069730" cy="1374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4" y="2271359"/>
            <a:ext cx="2084467" cy="1384540"/>
          </a:xfrm>
          <a:prstGeom prst="rect">
            <a:avLst/>
          </a:prstGeom>
        </p:spPr>
      </p:pic>
      <p:sp>
        <p:nvSpPr>
          <p:cNvPr id="40" name="Shape 61"/>
          <p:cNvSpPr/>
          <p:nvPr/>
        </p:nvSpPr>
        <p:spPr>
          <a:xfrm>
            <a:off x="-2931" y="-5843"/>
            <a:ext cx="9908931" cy="677809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294"/>
          <p:cNvSpPr txBox="1">
            <a:spLocks/>
          </p:cNvSpPr>
          <p:nvPr/>
        </p:nvSpPr>
        <p:spPr>
          <a:xfrm>
            <a:off x="545432" y="1"/>
            <a:ext cx="9266784" cy="666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3200" dirty="0">
                <a:solidFill>
                  <a:srgbClr val="FFFFFF"/>
                </a:solidFill>
              </a:rPr>
              <a:t>Traitement : Réemployer / Recycler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42" name="Shape 10"/>
          <p:cNvSpPr/>
          <p:nvPr/>
        </p:nvSpPr>
        <p:spPr>
          <a:xfrm flipH="1">
            <a:off x="464334" y="82425"/>
            <a:ext cx="45719" cy="501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0" y="4053525"/>
            <a:ext cx="882954" cy="88295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80" y="2536774"/>
            <a:ext cx="845984" cy="845984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55" y="3762477"/>
            <a:ext cx="2087201" cy="144737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29" y="3762478"/>
            <a:ext cx="2062964" cy="144737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84" y="3762476"/>
            <a:ext cx="2170312" cy="14473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042" y="3753051"/>
            <a:ext cx="2057343" cy="13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1" y="1313638"/>
            <a:ext cx="4596003" cy="306431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81" y="5667344"/>
            <a:ext cx="1205292" cy="120529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625" y="5721160"/>
            <a:ext cx="2762242" cy="805139"/>
          </a:xfrm>
          <a:prstGeom prst="rect">
            <a:avLst/>
          </a:prstGeom>
        </p:spPr>
      </p:pic>
      <p:sp>
        <p:nvSpPr>
          <p:cNvPr id="39" name="Shape 11"/>
          <p:cNvSpPr txBox="1">
            <a:spLocks/>
          </p:cNvSpPr>
          <p:nvPr/>
        </p:nvSpPr>
        <p:spPr>
          <a:xfrm>
            <a:off x="40731" y="6784416"/>
            <a:ext cx="8839317" cy="12936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indent="84138">
              <a:defRPr/>
            </a:pPr>
            <a:endParaRPr kumimoji="0" lang="fr-FR" sz="20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26" name="Shape 11"/>
          <p:cNvSpPr txBox="1">
            <a:spLocks/>
          </p:cNvSpPr>
          <p:nvPr/>
        </p:nvSpPr>
        <p:spPr>
          <a:xfrm>
            <a:off x="40731" y="5313353"/>
            <a:ext cx="8850868" cy="42788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indent="84138">
              <a:defRPr/>
            </a:pPr>
            <a:r>
              <a:rPr lang="fr-FR" sz="2000" b="0" i="1" kern="0" dirty="0"/>
              <a:t>Ils nous font confiance…</a:t>
            </a:r>
            <a:endParaRPr kumimoji="0" lang="fr-FR" sz="20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28" name="Shape 11"/>
          <p:cNvSpPr txBox="1">
            <a:spLocks/>
          </p:cNvSpPr>
          <p:nvPr/>
        </p:nvSpPr>
        <p:spPr>
          <a:xfrm>
            <a:off x="252501" y="1069362"/>
            <a:ext cx="4597776" cy="531533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5 – Réemploi</a:t>
            </a:r>
          </a:p>
        </p:txBody>
      </p:sp>
      <p:sp>
        <p:nvSpPr>
          <p:cNvPr id="31" name="Shape 11"/>
          <p:cNvSpPr txBox="1">
            <a:spLocks/>
          </p:cNvSpPr>
          <p:nvPr/>
        </p:nvSpPr>
        <p:spPr>
          <a:xfrm>
            <a:off x="252501" y="4386126"/>
            <a:ext cx="4596003" cy="506420"/>
          </a:xfrm>
          <a:prstGeom prst="rect">
            <a:avLst/>
          </a:prstGeom>
          <a:solidFill>
            <a:srgbClr val="F1892A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2000" kern="0" dirty="0"/>
              <a:t>https://la-bootique.com/</a:t>
            </a:r>
          </a:p>
        </p:txBody>
      </p:sp>
      <p:sp>
        <p:nvSpPr>
          <p:cNvPr id="32" name="Shape 11"/>
          <p:cNvSpPr txBox="1">
            <a:spLocks/>
          </p:cNvSpPr>
          <p:nvPr/>
        </p:nvSpPr>
        <p:spPr>
          <a:xfrm>
            <a:off x="5074590" y="1077164"/>
            <a:ext cx="4597776" cy="531533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5bis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– Recyclage</a:t>
            </a:r>
          </a:p>
        </p:txBody>
      </p:sp>
      <p:pic>
        <p:nvPicPr>
          <p:cNvPr id="34" name="Picture 15" descr="Air 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853" y="6377640"/>
            <a:ext cx="2135981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20" y="5708491"/>
            <a:ext cx="1255999" cy="1046666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641" y="5875798"/>
            <a:ext cx="760234" cy="760234"/>
          </a:xfrm>
          <a:prstGeom prst="rect">
            <a:avLst/>
          </a:prstGeom>
        </p:spPr>
      </p:pic>
      <p:sp>
        <p:nvSpPr>
          <p:cNvPr id="40" name="Shape 61"/>
          <p:cNvSpPr/>
          <p:nvPr/>
        </p:nvSpPr>
        <p:spPr>
          <a:xfrm>
            <a:off x="-2931" y="-5843"/>
            <a:ext cx="9908931" cy="677809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294"/>
          <p:cNvSpPr txBox="1">
            <a:spLocks/>
          </p:cNvSpPr>
          <p:nvPr/>
        </p:nvSpPr>
        <p:spPr>
          <a:xfrm>
            <a:off x="545432" y="1"/>
            <a:ext cx="9266784" cy="666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3200" dirty="0">
                <a:solidFill>
                  <a:srgbClr val="FFFFFF"/>
                </a:solidFill>
              </a:rPr>
              <a:t>Traitement : Réemployer / Recycler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42" name="Shape 10"/>
          <p:cNvSpPr/>
          <p:nvPr/>
        </p:nvSpPr>
        <p:spPr>
          <a:xfrm flipH="1">
            <a:off x="464334" y="82425"/>
            <a:ext cx="45719" cy="501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" r="2155" b="8980"/>
          <a:stretch/>
        </p:blipFill>
        <p:spPr>
          <a:xfrm>
            <a:off x="5924889" y="1755300"/>
            <a:ext cx="2703582" cy="284184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418" y="2807238"/>
            <a:ext cx="312016" cy="349625"/>
          </a:xfrm>
          <a:prstGeom prst="rect">
            <a:avLst/>
          </a:prstGeom>
        </p:spPr>
      </p:pic>
      <p:sp>
        <p:nvSpPr>
          <p:cNvPr id="45" name="Étoile à 5 branches 44"/>
          <p:cNvSpPr/>
          <p:nvPr/>
        </p:nvSpPr>
        <p:spPr>
          <a:xfrm>
            <a:off x="6722295" y="2942913"/>
            <a:ext cx="143123" cy="127221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6198767" y="3023387"/>
            <a:ext cx="523528" cy="467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hape 126"/>
          <p:cNvSpPr txBox="1">
            <a:spLocks/>
          </p:cNvSpPr>
          <p:nvPr/>
        </p:nvSpPr>
        <p:spPr>
          <a:xfrm>
            <a:off x="5120666" y="2877295"/>
            <a:ext cx="1187883" cy="292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1800" b="0" i="0" u="none" strike="noStrike" cap="none" baseline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fr-FR" sz="1050" b="1" kern="0" dirty="0">
                <a:solidFill>
                  <a:schemeClr val="accent2">
                    <a:lumMod val="75000"/>
                  </a:schemeClr>
                </a:solidFill>
              </a:rPr>
              <a:t>Collecte et tri</a:t>
            </a:r>
            <a:endParaRPr lang="fr-FR" sz="7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Shape 126"/>
          <p:cNvSpPr txBox="1">
            <a:spLocks/>
          </p:cNvSpPr>
          <p:nvPr/>
        </p:nvSpPr>
        <p:spPr>
          <a:xfrm>
            <a:off x="7049253" y="2238714"/>
            <a:ext cx="580689" cy="1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1800" b="0" i="0" u="none" strike="noStrike" cap="none" baseline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fr-FR" sz="700" b="1" kern="0" dirty="0" err="1">
                <a:solidFill>
                  <a:schemeClr val="tx1"/>
                </a:solidFill>
              </a:rPr>
              <a:t>Morphosis</a:t>
            </a:r>
            <a:endParaRPr lang="fr-FR" sz="300" kern="0" dirty="0">
              <a:solidFill>
                <a:schemeClr val="tx1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6582427" y="1961725"/>
            <a:ext cx="413978" cy="20632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126"/>
          <p:cNvSpPr txBox="1">
            <a:spLocks/>
          </p:cNvSpPr>
          <p:nvPr/>
        </p:nvSpPr>
        <p:spPr>
          <a:xfrm>
            <a:off x="5769228" y="1749721"/>
            <a:ext cx="953067" cy="292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1800" b="0" i="0" u="none" strike="noStrike" cap="none" baseline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fr-FR" sz="1050" b="1" kern="0" dirty="0">
                <a:solidFill>
                  <a:schemeClr val="accent1"/>
                </a:solidFill>
              </a:rPr>
              <a:t>Recyclage</a:t>
            </a:r>
            <a:endParaRPr lang="fr-FR" sz="700" kern="0" dirty="0">
              <a:solidFill>
                <a:schemeClr val="accent1"/>
              </a:solidFill>
            </a:endParaRPr>
          </a:p>
        </p:txBody>
      </p:sp>
      <p:sp>
        <p:nvSpPr>
          <p:cNvPr id="51" name="Shape 11"/>
          <p:cNvSpPr txBox="1">
            <a:spLocks/>
          </p:cNvSpPr>
          <p:nvPr/>
        </p:nvSpPr>
        <p:spPr>
          <a:xfrm>
            <a:off x="5084704" y="4402478"/>
            <a:ext cx="4502356" cy="578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2000" kern="0" dirty="0">
                <a:solidFill>
                  <a:srgbClr val="B1C800"/>
                </a:solidFill>
              </a:rPr>
              <a:t>100% Made in France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B1C800"/>
              </a:solidFill>
              <a:effectLst/>
              <a:uLnTx/>
              <a:uFillTx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410039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415" y="5995561"/>
            <a:ext cx="694680" cy="778414"/>
          </a:xfrm>
          <a:prstGeom prst="rect">
            <a:avLst/>
          </a:prstGeom>
        </p:spPr>
      </p:pic>
      <p:sp>
        <p:nvSpPr>
          <p:cNvPr id="25" name="Shape 11"/>
          <p:cNvSpPr txBox="1">
            <a:spLocks/>
          </p:cNvSpPr>
          <p:nvPr/>
        </p:nvSpPr>
        <p:spPr>
          <a:xfrm>
            <a:off x="560827" y="1289808"/>
            <a:ext cx="972000" cy="972000"/>
          </a:xfrm>
          <a:prstGeom prst="rect">
            <a:avLst/>
          </a:prstGeom>
          <a:solidFill>
            <a:srgbClr val="54B4E5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4400" kern="0" dirty="0"/>
              <a:t>1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26" name="Shape 11"/>
          <p:cNvSpPr txBox="1">
            <a:spLocks/>
          </p:cNvSpPr>
          <p:nvPr/>
        </p:nvSpPr>
        <p:spPr>
          <a:xfrm>
            <a:off x="560827" y="3160280"/>
            <a:ext cx="972000" cy="972000"/>
          </a:xfrm>
          <a:prstGeom prst="rect">
            <a:avLst/>
          </a:prstGeom>
          <a:solidFill>
            <a:srgbClr val="63C7D7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4400" kern="0" dirty="0"/>
              <a:t>2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27" name="Shape 11"/>
          <p:cNvSpPr txBox="1">
            <a:spLocks/>
          </p:cNvSpPr>
          <p:nvPr/>
        </p:nvSpPr>
        <p:spPr>
          <a:xfrm>
            <a:off x="560827" y="5030752"/>
            <a:ext cx="972000" cy="972000"/>
          </a:xfrm>
          <a:prstGeom prst="rect">
            <a:avLst/>
          </a:prstGeom>
          <a:solidFill>
            <a:srgbClr val="88B2DF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4400" kern="0" dirty="0"/>
              <a:t>3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537" y="1060682"/>
            <a:ext cx="6905982" cy="5111518"/>
          </a:xfrm>
          <a:prstGeom prst="rect">
            <a:avLst/>
          </a:prstGeom>
        </p:spPr>
      </p:pic>
      <p:sp>
        <p:nvSpPr>
          <p:cNvPr id="9" name="Shape 61"/>
          <p:cNvSpPr/>
          <p:nvPr/>
        </p:nvSpPr>
        <p:spPr>
          <a:xfrm>
            <a:off x="-2931" y="-5843"/>
            <a:ext cx="9908931" cy="677809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94"/>
          <p:cNvSpPr txBox="1">
            <a:spLocks/>
          </p:cNvSpPr>
          <p:nvPr/>
        </p:nvSpPr>
        <p:spPr>
          <a:xfrm>
            <a:off x="545432" y="1"/>
            <a:ext cx="9266784" cy="666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004E"/>
              </a:buClr>
              <a:buSzPct val="100000"/>
              <a:defRPr/>
            </a:pPr>
            <a:r>
              <a:rPr lang="fr-FR" sz="3200" kern="0" dirty="0">
                <a:sym typeface="Titillium Web"/>
              </a:rPr>
              <a:t>3 Possibilités de prise en charge</a:t>
            </a:r>
          </a:p>
        </p:txBody>
      </p:sp>
      <p:sp>
        <p:nvSpPr>
          <p:cNvPr id="11" name="Shape 10"/>
          <p:cNvSpPr/>
          <p:nvPr/>
        </p:nvSpPr>
        <p:spPr>
          <a:xfrm flipH="1">
            <a:off x="464334" y="82425"/>
            <a:ext cx="45719" cy="501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0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147" y="5920146"/>
            <a:ext cx="694680" cy="778414"/>
          </a:xfrm>
          <a:prstGeom prst="rect">
            <a:avLst/>
          </a:prstGeom>
        </p:spPr>
      </p:pic>
      <p:sp>
        <p:nvSpPr>
          <p:cNvPr id="19" name="Shape 61"/>
          <p:cNvSpPr/>
          <p:nvPr/>
        </p:nvSpPr>
        <p:spPr>
          <a:xfrm>
            <a:off x="-4298" y="-7343"/>
            <a:ext cx="9908931" cy="677809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94"/>
          <p:cNvSpPr txBox="1">
            <a:spLocks/>
          </p:cNvSpPr>
          <p:nvPr/>
        </p:nvSpPr>
        <p:spPr>
          <a:xfrm>
            <a:off x="544065" y="-1499"/>
            <a:ext cx="9266784" cy="66612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3200" dirty="0">
                <a:solidFill>
                  <a:srgbClr val="FFFFFF"/>
                </a:solidFill>
              </a:rPr>
              <a:t>Nos engagements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21" name="Shape 10"/>
          <p:cNvSpPr/>
          <p:nvPr/>
        </p:nvSpPr>
        <p:spPr>
          <a:xfrm flipH="1">
            <a:off x="462967" y="80925"/>
            <a:ext cx="45719" cy="5012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" name="Espace réservé du texte 1"/>
          <p:cNvSpPr txBox="1">
            <a:spLocks/>
          </p:cNvSpPr>
          <p:nvPr/>
        </p:nvSpPr>
        <p:spPr>
          <a:xfrm>
            <a:off x="804827" y="1134258"/>
            <a:ext cx="3116724" cy="438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>
              <a:defRPr/>
            </a:pPr>
            <a:r>
              <a:rPr lang="fr-FR" sz="2000" kern="0" dirty="0"/>
              <a:t>1. Traçabilité</a:t>
            </a:r>
          </a:p>
        </p:txBody>
      </p:sp>
      <p:sp>
        <p:nvSpPr>
          <p:cNvPr id="23" name="Shape 10"/>
          <p:cNvSpPr/>
          <p:nvPr/>
        </p:nvSpPr>
        <p:spPr>
          <a:xfrm flipH="1">
            <a:off x="759431" y="1138871"/>
            <a:ext cx="45719" cy="434292"/>
          </a:xfrm>
          <a:prstGeom prst="rect">
            <a:avLst/>
          </a:prstGeom>
          <a:solidFill>
            <a:srgbClr val="B1C800"/>
          </a:solidFill>
          <a:ln>
            <a:solidFill>
              <a:srgbClr val="B1C8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" name="Espace réservé du texte 1"/>
          <p:cNvSpPr txBox="1">
            <a:spLocks/>
          </p:cNvSpPr>
          <p:nvPr/>
        </p:nvSpPr>
        <p:spPr>
          <a:xfrm>
            <a:off x="4991900" y="1134258"/>
            <a:ext cx="6434958" cy="438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>
              <a:defRPr/>
            </a:pPr>
            <a:r>
              <a:rPr lang="fr-FR" sz="2000" kern="0" dirty="0"/>
              <a:t>2. </a:t>
            </a:r>
            <a:r>
              <a:rPr lang="fr-FR" sz="2000" kern="0" dirty="0" err="1"/>
              <a:t>Reporting</a:t>
            </a:r>
            <a:r>
              <a:rPr lang="fr-FR" sz="2000" kern="0" dirty="0"/>
              <a:t> environnemental</a:t>
            </a:r>
          </a:p>
        </p:txBody>
      </p:sp>
      <p:sp>
        <p:nvSpPr>
          <p:cNvPr id="26" name="Shape 10"/>
          <p:cNvSpPr/>
          <p:nvPr/>
        </p:nvSpPr>
        <p:spPr>
          <a:xfrm flipH="1">
            <a:off x="4946504" y="1138871"/>
            <a:ext cx="45719" cy="434292"/>
          </a:xfrm>
          <a:prstGeom prst="rect">
            <a:avLst/>
          </a:prstGeom>
          <a:solidFill>
            <a:srgbClr val="B1C800"/>
          </a:solidFill>
          <a:ln>
            <a:solidFill>
              <a:srgbClr val="B1C8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437" y="1573162"/>
            <a:ext cx="2074725" cy="29497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896" y="1573162"/>
            <a:ext cx="2178216" cy="2949740"/>
          </a:xfrm>
          <a:prstGeom prst="rect">
            <a:avLst/>
          </a:prstGeom>
        </p:spPr>
      </p:pic>
      <p:sp>
        <p:nvSpPr>
          <p:cNvPr id="29" name="Espace réservé du texte 1"/>
          <p:cNvSpPr txBox="1">
            <a:spLocks/>
          </p:cNvSpPr>
          <p:nvPr/>
        </p:nvSpPr>
        <p:spPr>
          <a:xfrm>
            <a:off x="804827" y="2860934"/>
            <a:ext cx="3116724" cy="438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>
              <a:defRPr/>
            </a:pPr>
            <a:r>
              <a:rPr lang="fr-FR" sz="2000" kern="0" dirty="0"/>
              <a:t>3. 100% Made in France</a:t>
            </a:r>
          </a:p>
        </p:txBody>
      </p:sp>
      <p:sp>
        <p:nvSpPr>
          <p:cNvPr id="30" name="Shape 10"/>
          <p:cNvSpPr/>
          <p:nvPr/>
        </p:nvSpPr>
        <p:spPr>
          <a:xfrm flipH="1">
            <a:off x="759431" y="2865547"/>
            <a:ext cx="45719" cy="434292"/>
          </a:xfrm>
          <a:prstGeom prst="rect">
            <a:avLst/>
          </a:prstGeom>
          <a:solidFill>
            <a:srgbClr val="B1C800"/>
          </a:solidFill>
          <a:ln>
            <a:solidFill>
              <a:srgbClr val="B1C8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1" name="Shape 249"/>
          <p:cNvSpPr txBox="1">
            <a:spLocks/>
          </p:cNvSpPr>
          <p:nvPr/>
        </p:nvSpPr>
        <p:spPr>
          <a:xfrm>
            <a:off x="733502" y="1573162"/>
            <a:ext cx="2994112" cy="95386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Traçabilité assurée tout au long du </a:t>
            </a:r>
            <a:r>
              <a:rPr lang="fr-FR" sz="1600" b="1" dirty="0" err="1"/>
              <a:t>process</a:t>
            </a:r>
            <a:r>
              <a:rPr lang="fr-FR" sz="1600" b="1" dirty="0"/>
              <a:t>: collecte et traitement. </a:t>
            </a:r>
            <a:r>
              <a:rPr lang="fr-FR" sz="1600" b="1" dirty="0" err="1"/>
              <a:t>Reporting</a:t>
            </a:r>
            <a:r>
              <a:rPr lang="fr-FR" sz="1600" b="1" dirty="0"/>
              <a:t> fourni.</a:t>
            </a:r>
          </a:p>
        </p:txBody>
      </p:sp>
      <p:sp>
        <p:nvSpPr>
          <p:cNvPr id="32" name="Shape 249"/>
          <p:cNvSpPr txBox="1">
            <a:spLocks/>
          </p:cNvSpPr>
          <p:nvPr/>
        </p:nvSpPr>
        <p:spPr>
          <a:xfrm>
            <a:off x="733501" y="3337867"/>
            <a:ext cx="3188049" cy="95386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Traitement et recyclage 100% made in France ! Création d’emplois sur le territoire français !</a:t>
            </a:r>
          </a:p>
        </p:txBody>
      </p:sp>
      <p:sp>
        <p:nvSpPr>
          <p:cNvPr id="33" name="Espace réservé du texte 1"/>
          <p:cNvSpPr txBox="1">
            <a:spLocks/>
          </p:cNvSpPr>
          <p:nvPr/>
        </p:nvSpPr>
        <p:spPr>
          <a:xfrm>
            <a:off x="876152" y="4663668"/>
            <a:ext cx="4256743" cy="438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>
              <a:defRPr/>
            </a:pPr>
            <a:r>
              <a:rPr lang="fr-FR" sz="2000" kern="0" dirty="0"/>
              <a:t>4. Communication RSE</a:t>
            </a:r>
          </a:p>
        </p:txBody>
      </p:sp>
      <p:sp>
        <p:nvSpPr>
          <p:cNvPr id="34" name="Shape 10"/>
          <p:cNvSpPr/>
          <p:nvPr/>
        </p:nvSpPr>
        <p:spPr>
          <a:xfrm flipH="1">
            <a:off x="830757" y="4668281"/>
            <a:ext cx="45719" cy="434292"/>
          </a:xfrm>
          <a:prstGeom prst="rect">
            <a:avLst/>
          </a:prstGeom>
          <a:solidFill>
            <a:srgbClr val="B1C800"/>
          </a:solidFill>
          <a:ln>
            <a:solidFill>
              <a:srgbClr val="B1C8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5" name="Shape 249"/>
          <p:cNvSpPr txBox="1">
            <a:spLocks/>
          </p:cNvSpPr>
          <p:nvPr/>
        </p:nvSpPr>
        <p:spPr>
          <a:xfrm>
            <a:off x="804827" y="5140601"/>
            <a:ext cx="3188049" cy="95386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Nous vous mettons à disposition toutes infos et ressources vous permettant d’alimenter votre politique RSE.</a:t>
            </a:r>
          </a:p>
        </p:txBody>
      </p:sp>
    </p:spTree>
    <p:extLst>
      <p:ext uri="{BB962C8B-B14F-4D97-AF65-F5344CB8AC3E}">
        <p14:creationId xmlns:p14="http://schemas.microsoft.com/office/powerpoint/2010/main" val="291740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"/>
          <p:cNvSpPr/>
          <p:nvPr/>
        </p:nvSpPr>
        <p:spPr>
          <a:xfrm>
            <a:off x="0" y="-1"/>
            <a:ext cx="9906000" cy="3376247"/>
          </a:xfrm>
          <a:prstGeom prst="rect">
            <a:avLst/>
          </a:prstGeom>
          <a:solidFill>
            <a:srgbClr val="B1C800">
              <a:alpha val="8156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0"/>
          <p:cNvSpPr/>
          <p:nvPr/>
        </p:nvSpPr>
        <p:spPr>
          <a:xfrm>
            <a:off x="499925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619" y="5561215"/>
            <a:ext cx="984951" cy="1103672"/>
          </a:xfrm>
          <a:prstGeom prst="rect">
            <a:avLst/>
          </a:prstGeom>
        </p:spPr>
      </p:pic>
      <p:sp>
        <p:nvSpPr>
          <p:cNvPr id="14" name="Shape 11"/>
          <p:cNvSpPr txBox="1">
            <a:spLocks/>
          </p:cNvSpPr>
          <p:nvPr/>
        </p:nvSpPr>
        <p:spPr>
          <a:xfrm>
            <a:off x="729446" y="1915625"/>
            <a:ext cx="8568378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Pour plus d’info, n’hésitez pas à nous contacter</a:t>
            </a:r>
          </a:p>
        </p:txBody>
      </p:sp>
      <p:sp>
        <p:nvSpPr>
          <p:cNvPr id="6" name="Shape 126"/>
          <p:cNvSpPr txBox="1">
            <a:spLocks/>
          </p:cNvSpPr>
          <p:nvPr/>
        </p:nvSpPr>
        <p:spPr>
          <a:xfrm>
            <a:off x="0" y="3382507"/>
            <a:ext cx="9905999" cy="1086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1800" b="0" i="0" u="none" strike="noStrike" cap="none" baseline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just">
              <a:spcBef>
                <a:spcPts val="0"/>
              </a:spcBef>
              <a:buClrTx/>
            </a:pPr>
            <a:endParaRPr lang="fr-FR" sz="1000" kern="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ClrTx/>
            </a:pPr>
            <a:r>
              <a:rPr lang="fr-FR" b="1" kern="0" dirty="0">
                <a:solidFill>
                  <a:schemeClr val="tx1"/>
                </a:solidFill>
              </a:rPr>
              <a:t>LES ATELIERS DU BOCAGE</a:t>
            </a:r>
          </a:p>
          <a:p>
            <a:pPr algn="ctr">
              <a:spcBef>
                <a:spcPts val="0"/>
              </a:spcBef>
              <a:buClrTx/>
            </a:pPr>
            <a:r>
              <a:rPr lang="fr-FR" sz="1400" kern="0" dirty="0">
                <a:solidFill>
                  <a:schemeClr val="tx1"/>
                </a:solidFill>
              </a:rPr>
              <a:t>La Boujalière</a:t>
            </a:r>
          </a:p>
          <a:p>
            <a:pPr algn="ctr">
              <a:spcBef>
                <a:spcPts val="0"/>
              </a:spcBef>
              <a:buClrTx/>
            </a:pPr>
            <a:r>
              <a:rPr lang="fr-FR" sz="1400" kern="0" dirty="0">
                <a:solidFill>
                  <a:schemeClr val="tx1"/>
                </a:solidFill>
              </a:rPr>
              <a:t>79140 LE PIN</a:t>
            </a:r>
          </a:p>
          <a:p>
            <a:pPr algn="ctr">
              <a:spcBef>
                <a:spcPts val="0"/>
              </a:spcBef>
              <a:buClrTx/>
            </a:pPr>
            <a:r>
              <a:rPr lang="fr-FR" sz="1400" kern="0" dirty="0">
                <a:solidFill>
                  <a:schemeClr val="tx1"/>
                </a:solidFill>
                <a:hlinkClick r:id="rId3"/>
              </a:rPr>
              <a:t>https://ateliers-du-bocage.fr/</a:t>
            </a:r>
            <a:endParaRPr lang="fr-FR" sz="1400" kern="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ClrTx/>
            </a:pPr>
            <a:endParaRPr lang="fr-FR" sz="1400" kern="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ClrTx/>
            </a:pPr>
            <a:endParaRPr lang="fr-FR" sz="1400" kern="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ClrTx/>
            </a:pPr>
            <a:r>
              <a:rPr lang="fr-FR" sz="1400" kern="0" dirty="0">
                <a:solidFill>
                  <a:schemeClr val="tx1"/>
                </a:solidFill>
              </a:rPr>
              <a:t>Sarah MAISONNEUVE, Responsable du Pôle Environnement – 06 07 17 61 00 – smaisonneuve@adb-emmaus.com</a:t>
            </a:r>
          </a:p>
        </p:txBody>
      </p:sp>
    </p:spTree>
    <p:extLst>
      <p:ext uri="{BB962C8B-B14F-4D97-AF65-F5344CB8AC3E}">
        <p14:creationId xmlns:p14="http://schemas.microsoft.com/office/powerpoint/2010/main" val="156497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"/>
          <p:cNvSpPr/>
          <p:nvPr/>
        </p:nvSpPr>
        <p:spPr>
          <a:xfrm>
            <a:off x="0" y="-1"/>
            <a:ext cx="9906000" cy="4101982"/>
          </a:xfrm>
          <a:prstGeom prst="rect">
            <a:avLst/>
          </a:prstGeom>
          <a:solidFill>
            <a:srgbClr val="B1C800">
              <a:alpha val="8156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0"/>
          <p:cNvSpPr/>
          <p:nvPr/>
        </p:nvSpPr>
        <p:spPr>
          <a:xfrm>
            <a:off x="499925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619" y="5561215"/>
            <a:ext cx="984951" cy="1103672"/>
          </a:xfrm>
          <a:prstGeom prst="rect">
            <a:avLst/>
          </a:prstGeom>
        </p:spPr>
      </p:pic>
      <p:sp>
        <p:nvSpPr>
          <p:cNvPr id="14" name="Shape 11"/>
          <p:cNvSpPr txBox="1">
            <a:spLocks/>
          </p:cNvSpPr>
          <p:nvPr/>
        </p:nvSpPr>
        <p:spPr>
          <a:xfrm>
            <a:off x="729446" y="1915625"/>
            <a:ext cx="5299203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Qui sommes nous ?</a:t>
            </a:r>
          </a:p>
        </p:txBody>
      </p:sp>
    </p:spTree>
    <p:extLst>
      <p:ext uri="{BB962C8B-B14F-4D97-AF65-F5344CB8AC3E}">
        <p14:creationId xmlns:p14="http://schemas.microsoft.com/office/powerpoint/2010/main" val="227184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760" y="-9426"/>
            <a:ext cx="2682240" cy="6867426"/>
          </a:xfrm>
          <a:prstGeom prst="rect">
            <a:avLst/>
          </a:prstGeom>
        </p:spPr>
      </p:pic>
      <p:sp>
        <p:nvSpPr>
          <p:cNvPr id="6" name="Espace réservé du texte 1"/>
          <p:cNvSpPr txBox="1">
            <a:spLocks/>
          </p:cNvSpPr>
          <p:nvPr/>
        </p:nvSpPr>
        <p:spPr>
          <a:xfrm>
            <a:off x="74106" y="65650"/>
            <a:ext cx="3514679" cy="2005811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sym typeface="Titillium Web"/>
              </a:rPr>
              <a:t>UNE SOCIETE COOPERATIVE D’INTERET COLLECTIF (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sym typeface="Titillium Web"/>
              </a:rPr>
              <a:t>SCIC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sym typeface="Titillium Web"/>
              </a:rPr>
              <a:t>)…</a:t>
            </a:r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3667027" y="65650"/>
            <a:ext cx="3478491" cy="2005811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1600" kern="0" dirty="0">
                <a:solidFill>
                  <a:schemeClr val="bg1"/>
                </a:solidFill>
              </a:rPr>
              <a:t>…ACTRICE DE L’</a:t>
            </a:r>
            <a:r>
              <a:rPr lang="fr-FR" sz="3200" kern="0" dirty="0">
                <a:solidFill>
                  <a:schemeClr val="bg1"/>
                </a:solidFill>
              </a:rPr>
              <a:t>ECONOMIE CIRCULAIRE</a:t>
            </a:r>
            <a:r>
              <a:rPr lang="fr-FR" sz="1600" kern="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10"/>
          <a:stretch/>
        </p:blipFill>
        <p:spPr>
          <a:xfrm>
            <a:off x="73796" y="2071461"/>
            <a:ext cx="7071413" cy="2717355"/>
          </a:xfrm>
          <a:prstGeom prst="rect">
            <a:avLst/>
          </a:prstGeom>
        </p:spPr>
      </p:pic>
      <p:sp>
        <p:nvSpPr>
          <p:cNvPr id="22" name="Shape 11"/>
          <p:cNvSpPr txBox="1">
            <a:spLocks/>
          </p:cNvSpPr>
          <p:nvPr/>
        </p:nvSpPr>
        <p:spPr>
          <a:xfrm>
            <a:off x="3667026" y="4788816"/>
            <a:ext cx="3478183" cy="1998483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2400" kern="0" dirty="0"/>
              <a:t>Employer Réemployer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endParaRPr lang="fr-FR" sz="1100" kern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1800" kern="0" dirty="0"/>
              <a:t>165 salariés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1600" kern="0" dirty="0"/>
              <a:t>24 ETP insertion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1600" kern="0" dirty="0"/>
              <a:t>7 ETP « entreprise adaptée »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19" name="Espace réservé du texte 1"/>
          <p:cNvSpPr txBox="1">
            <a:spLocks/>
          </p:cNvSpPr>
          <p:nvPr/>
        </p:nvSpPr>
        <p:spPr>
          <a:xfrm>
            <a:off x="74105" y="4788816"/>
            <a:ext cx="3514679" cy="1998483"/>
          </a:xfrm>
          <a:prstGeom prst="rect">
            <a:avLst/>
          </a:prstGeom>
          <a:solidFill>
            <a:srgbClr val="B1C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defRPr sz="2600" b="1" i="0" u="none" strike="noStrike" cap="none" baseline="0">
                <a:solidFill>
                  <a:srgbClr val="B1C8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defRPr/>
            </a:pPr>
            <a:r>
              <a:rPr lang="fr-FR" sz="1600" kern="0" dirty="0">
                <a:solidFill>
                  <a:schemeClr val="bg1"/>
                </a:solidFill>
              </a:rPr>
              <a:t>…ENTREPRISE D’</a:t>
            </a:r>
            <a:r>
              <a:rPr lang="fr-FR" sz="3200" kern="0" dirty="0">
                <a:solidFill>
                  <a:schemeClr val="bg1"/>
                </a:solidFill>
              </a:rPr>
              <a:t>INSERTION</a:t>
            </a:r>
            <a:r>
              <a:rPr lang="fr-FR" sz="1600" kern="0" dirty="0">
                <a:solidFill>
                  <a:schemeClr val="bg1"/>
                </a:solidFill>
              </a:rPr>
              <a:t> ET ENTREPRISE ADAPTEE…</a:t>
            </a:r>
          </a:p>
        </p:txBody>
      </p:sp>
    </p:spTree>
    <p:extLst>
      <p:ext uri="{BB962C8B-B14F-4D97-AF65-F5344CB8AC3E}">
        <p14:creationId xmlns:p14="http://schemas.microsoft.com/office/powerpoint/2010/main" val="173388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"/>
          <p:cNvSpPr/>
          <p:nvPr/>
        </p:nvSpPr>
        <p:spPr>
          <a:xfrm>
            <a:off x="0" y="-1"/>
            <a:ext cx="9906000" cy="4101982"/>
          </a:xfrm>
          <a:prstGeom prst="rect">
            <a:avLst/>
          </a:prstGeom>
          <a:solidFill>
            <a:srgbClr val="B1C800">
              <a:alpha val="8156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0"/>
          <p:cNvSpPr/>
          <p:nvPr/>
        </p:nvSpPr>
        <p:spPr>
          <a:xfrm>
            <a:off x="499925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619" y="5561215"/>
            <a:ext cx="984951" cy="1103672"/>
          </a:xfrm>
          <a:prstGeom prst="rect">
            <a:avLst/>
          </a:prstGeom>
        </p:spPr>
      </p:pic>
      <p:sp>
        <p:nvSpPr>
          <p:cNvPr id="14" name="Shape 11"/>
          <p:cNvSpPr txBox="1">
            <a:spLocks/>
          </p:cNvSpPr>
          <p:nvPr/>
        </p:nvSpPr>
        <p:spPr>
          <a:xfrm>
            <a:off x="729446" y="1915625"/>
            <a:ext cx="8568378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Pourquoi gérer la fin de vie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des équipements</a:t>
            </a:r>
            <a:r>
              <a:rPr kumimoji="0" lang="fr-F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 IT ?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74471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/>
          <p:nvPr/>
        </p:nvSpPr>
        <p:spPr>
          <a:xfrm>
            <a:off x="-2932" y="0"/>
            <a:ext cx="9908931" cy="940777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94"/>
          <p:cNvSpPr txBox="1">
            <a:spLocks/>
          </p:cNvSpPr>
          <p:nvPr/>
        </p:nvSpPr>
        <p:spPr>
          <a:xfrm>
            <a:off x="542501" y="0"/>
            <a:ext cx="9266784" cy="940777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>
                <a:solidFill>
                  <a:srgbClr val="FFFFFF"/>
                </a:solidFill>
              </a:rPr>
              <a:t>L’impact environnemental de l’informatique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6" name="Shape 249"/>
          <p:cNvSpPr txBox="1">
            <a:spLocks/>
          </p:cNvSpPr>
          <p:nvPr/>
        </p:nvSpPr>
        <p:spPr>
          <a:xfrm>
            <a:off x="2361724" y="1945965"/>
            <a:ext cx="4006807" cy="12318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666666"/>
                </a:solidFill>
              </a:rPr>
              <a:t>240 kg de combustibles fossiles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666666"/>
                </a:solidFill>
              </a:rPr>
              <a:t>2,2 kg de produits chimiques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666666"/>
                </a:solidFill>
              </a:rPr>
              <a:t>1 tonne d’eau</a:t>
            </a:r>
            <a:endParaRPr lang="en" sz="1200" b="1" dirty="0">
              <a:solidFill>
                <a:srgbClr val="666666"/>
              </a:solidFill>
            </a:endParaRPr>
          </a:p>
        </p:txBody>
      </p:sp>
      <p:sp>
        <p:nvSpPr>
          <p:cNvPr id="9" name="Shape 10"/>
          <p:cNvSpPr/>
          <p:nvPr/>
        </p:nvSpPr>
        <p:spPr>
          <a:xfrm>
            <a:off x="496782" y="191577"/>
            <a:ext cx="45719" cy="5576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20" name="Shape 11"/>
          <p:cNvSpPr txBox="1">
            <a:spLocks/>
          </p:cNvSpPr>
          <p:nvPr/>
        </p:nvSpPr>
        <p:spPr>
          <a:xfrm>
            <a:off x="6341737" y="940777"/>
            <a:ext cx="3564263" cy="76106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2000" kern="0" dirty="0"/>
              <a:t>Matières premières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2000" kern="0" dirty="0"/>
              <a:t>constituant un ordinateur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22" name="Shape 249"/>
          <p:cNvSpPr txBox="1">
            <a:spLocks/>
          </p:cNvSpPr>
          <p:nvPr/>
        </p:nvSpPr>
        <p:spPr>
          <a:xfrm>
            <a:off x="172581" y="1132354"/>
            <a:ext cx="5957741" cy="607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 sz="4000" kern="1200">
                <a:solidFill>
                  <a:srgbClr val="B1C8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b="1" dirty="0"/>
              <a:t>La fabrication d’un ordinateur fixe nécessite :</a:t>
            </a:r>
            <a:endParaRPr lang="en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80" y="1608271"/>
            <a:ext cx="2232657" cy="22326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25" y="1701846"/>
            <a:ext cx="3383574" cy="3315142"/>
          </a:xfrm>
          <a:prstGeom prst="rect">
            <a:avLst/>
          </a:prstGeom>
        </p:spPr>
      </p:pic>
      <p:sp>
        <p:nvSpPr>
          <p:cNvPr id="16" name="Shape 249"/>
          <p:cNvSpPr txBox="1">
            <a:spLocks/>
          </p:cNvSpPr>
          <p:nvPr/>
        </p:nvSpPr>
        <p:spPr>
          <a:xfrm>
            <a:off x="256135" y="4027765"/>
            <a:ext cx="6370908" cy="18298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7675">
              <a:spcAft>
                <a:spcPts val="300"/>
              </a:spcAft>
            </a:pPr>
            <a:r>
              <a:rPr lang="en" sz="2400" b="1" dirty="0">
                <a:solidFill>
                  <a:srgbClr val="F1892A"/>
                </a:solidFill>
              </a:rPr>
              <a:t>3 bonnes raisons de recycler un ordinateur 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400" dirty="0">
                <a:solidFill>
                  <a:srgbClr val="666666"/>
                </a:solidFill>
              </a:rPr>
              <a:t>Il contient des substances polluantes qui nécessitent un traitement complexe afin qu’elles ne polluent pas l’environnement,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400" dirty="0">
                <a:solidFill>
                  <a:srgbClr val="666666"/>
                </a:solidFill>
              </a:rPr>
              <a:t>Il est possible de réutiliser certains composants 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66666"/>
                </a:solidFill>
              </a:rPr>
              <a:t>sans puiser dans les ressources naturelles,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66666"/>
                </a:solidFill>
              </a:rPr>
              <a:t>sans consommer d’énergie pour les fabriquer,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666666"/>
                </a:solidFill>
              </a:rPr>
              <a:t>sans rejeter de gaz à effet de serre pour les créer,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400" dirty="0">
                <a:solidFill>
                  <a:srgbClr val="666666"/>
                </a:solidFill>
              </a:rPr>
              <a:t>Il peut encore servir à des personnes qui n’ont pas les moyens d’acquérir du matériel neuf.</a:t>
            </a:r>
            <a:endParaRPr lang="en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1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083" y="2222447"/>
            <a:ext cx="3279641" cy="3279641"/>
          </a:xfrm>
          <a:prstGeom prst="rect">
            <a:avLst/>
          </a:prstGeom>
        </p:spPr>
      </p:pic>
      <p:sp>
        <p:nvSpPr>
          <p:cNvPr id="4" name="Shape 61"/>
          <p:cNvSpPr/>
          <p:nvPr/>
        </p:nvSpPr>
        <p:spPr>
          <a:xfrm>
            <a:off x="-2932" y="0"/>
            <a:ext cx="9908931" cy="940777"/>
          </a:xfrm>
          <a:prstGeom prst="rect">
            <a:avLst/>
          </a:prstGeom>
          <a:solidFill>
            <a:srgbClr val="BFD2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94"/>
          <p:cNvSpPr txBox="1">
            <a:spLocks/>
          </p:cNvSpPr>
          <p:nvPr/>
        </p:nvSpPr>
        <p:spPr>
          <a:xfrm>
            <a:off x="542501" y="0"/>
            <a:ext cx="9266784" cy="940777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>
                <a:solidFill>
                  <a:srgbClr val="FFFFFF"/>
                </a:solidFill>
              </a:rPr>
              <a:t>L’impact environnemental des téléphones mobiles</a:t>
            </a:r>
            <a:endParaRPr lang="en" sz="8800" dirty="0">
              <a:solidFill>
                <a:srgbClr val="FFFFFF"/>
              </a:solidFill>
            </a:endParaRPr>
          </a:p>
        </p:txBody>
      </p:sp>
      <p:sp>
        <p:nvSpPr>
          <p:cNvPr id="6" name="Shape 249"/>
          <p:cNvSpPr txBox="1">
            <a:spLocks/>
          </p:cNvSpPr>
          <p:nvPr/>
        </p:nvSpPr>
        <p:spPr>
          <a:xfrm>
            <a:off x="2554087" y="2026716"/>
            <a:ext cx="3437483" cy="123181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 b="1" dirty="0"/>
              <a:t>50% de plastique</a:t>
            </a:r>
          </a:p>
          <a:p>
            <a:r>
              <a:rPr lang="en" sz="2000" b="1" dirty="0">
                <a:solidFill>
                  <a:schemeClr val="accent2"/>
                </a:solidFill>
              </a:rPr>
              <a:t>15% de cuivre</a:t>
            </a:r>
          </a:p>
          <a:p>
            <a:r>
              <a:rPr lang="en" sz="2000" b="1" dirty="0"/>
              <a:t>15% de verre</a:t>
            </a:r>
          </a:p>
          <a:p>
            <a:r>
              <a:rPr lang="en" b="1" dirty="0">
                <a:solidFill>
                  <a:schemeClr val="accent2"/>
                </a:solidFill>
              </a:rPr>
              <a:t>4% de lithium</a:t>
            </a:r>
          </a:p>
          <a:p>
            <a:r>
              <a:rPr lang="en" b="1" dirty="0"/>
              <a:t>4% de carbone</a:t>
            </a:r>
          </a:p>
          <a:p>
            <a:r>
              <a:rPr lang="en" b="1" dirty="0"/>
              <a:t>3% de métaux ferreux</a:t>
            </a:r>
          </a:p>
          <a:p>
            <a:r>
              <a:rPr lang="en" b="1" dirty="0"/>
              <a:t>2% de nickel</a:t>
            </a:r>
          </a:p>
          <a:p>
            <a:r>
              <a:rPr lang="en" sz="1600" b="1" dirty="0"/>
              <a:t>1% d’étain</a:t>
            </a:r>
          </a:p>
          <a:p>
            <a:r>
              <a:rPr lang="en" sz="1400" b="1" dirty="0">
                <a:solidFill>
                  <a:schemeClr val="accent2"/>
                </a:solidFill>
              </a:rPr>
              <a:t>0,5% d’argent</a:t>
            </a:r>
          </a:p>
          <a:p>
            <a:r>
              <a:rPr lang="en" sz="1400" b="1" dirty="0"/>
              <a:t>0,5% de zinc</a:t>
            </a:r>
          </a:p>
          <a:p>
            <a:r>
              <a:rPr lang="en" sz="1400" b="1" dirty="0"/>
              <a:t>0,5% de plomb</a:t>
            </a:r>
          </a:p>
          <a:p>
            <a:r>
              <a:rPr lang="en" sz="1400" b="1" dirty="0"/>
              <a:t>0,5% de chrome</a:t>
            </a:r>
          </a:p>
          <a:p>
            <a:r>
              <a:rPr lang="en" sz="1400" b="1" dirty="0"/>
              <a:t>0,5% de tantale</a:t>
            </a:r>
          </a:p>
          <a:p>
            <a:r>
              <a:rPr lang="en" sz="1400" b="1" dirty="0"/>
              <a:t>0,5% de cadmium</a:t>
            </a:r>
          </a:p>
          <a:p>
            <a:r>
              <a:rPr lang="en" sz="1400" b="1" dirty="0">
                <a:solidFill>
                  <a:schemeClr val="accent2"/>
                </a:solidFill>
              </a:rPr>
              <a:t>0,1% d’or</a:t>
            </a:r>
          </a:p>
        </p:txBody>
      </p:sp>
      <p:sp>
        <p:nvSpPr>
          <p:cNvPr id="9" name="Shape 10"/>
          <p:cNvSpPr/>
          <p:nvPr/>
        </p:nvSpPr>
        <p:spPr>
          <a:xfrm>
            <a:off x="496782" y="191577"/>
            <a:ext cx="45719" cy="5576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20" name="Shape 11"/>
          <p:cNvSpPr txBox="1">
            <a:spLocks/>
          </p:cNvSpPr>
          <p:nvPr/>
        </p:nvSpPr>
        <p:spPr>
          <a:xfrm>
            <a:off x="5206985" y="940777"/>
            <a:ext cx="4699016" cy="761069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lang="fr-FR" sz="2000" kern="0" dirty="0"/>
              <a:t>4 tours du monde pour fabriquer un smartphone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Titillium Web"/>
            </a:endParaRPr>
          </a:p>
        </p:txBody>
      </p:sp>
      <p:sp>
        <p:nvSpPr>
          <p:cNvPr id="22" name="Shape 249"/>
          <p:cNvSpPr txBox="1">
            <a:spLocks/>
          </p:cNvSpPr>
          <p:nvPr/>
        </p:nvSpPr>
        <p:spPr>
          <a:xfrm>
            <a:off x="364947" y="1423581"/>
            <a:ext cx="5626623" cy="6072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None/>
              <a:tabLst/>
              <a:defRPr sz="4000" kern="1200">
                <a:solidFill>
                  <a:srgbClr val="B1C8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b="1" dirty="0"/>
              <a:t>Un téléphone mobile, c’est:</a:t>
            </a:r>
            <a:endParaRPr lang="en" sz="2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985" y="1811423"/>
            <a:ext cx="4686538" cy="41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6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35" t="26110" r="15578" b="32985"/>
          <a:stretch/>
        </p:blipFill>
        <p:spPr>
          <a:xfrm>
            <a:off x="7182852" y="3501189"/>
            <a:ext cx="2539767" cy="1696453"/>
          </a:xfrm>
          <a:prstGeom prst="rect">
            <a:avLst/>
          </a:prstGeom>
        </p:spPr>
      </p:pic>
      <p:sp>
        <p:nvSpPr>
          <p:cNvPr id="5" name="Shape 294"/>
          <p:cNvSpPr txBox="1">
            <a:spLocks/>
          </p:cNvSpPr>
          <p:nvPr/>
        </p:nvSpPr>
        <p:spPr>
          <a:xfrm>
            <a:off x="193431" y="0"/>
            <a:ext cx="9615854" cy="940777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>
                <a:solidFill>
                  <a:srgbClr val="B1C800"/>
                </a:solidFill>
              </a:rPr>
              <a:t>80% de l’empreinte environnementale d’un équipement IT est lié à sa fabrication</a:t>
            </a:r>
            <a:endParaRPr lang="en" sz="8800" dirty="0">
              <a:solidFill>
                <a:srgbClr val="B1C8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pic>
        <p:nvPicPr>
          <p:cNvPr id="12" name="Espace réservé pour une image 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8" b="22933"/>
          <a:stretch/>
        </p:blipFill>
        <p:spPr>
          <a:xfrm>
            <a:off x="0" y="2332954"/>
            <a:ext cx="7063295" cy="45449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009515"/>
            <a:ext cx="9868293" cy="1323439"/>
          </a:xfrm>
          <a:prstGeom prst="rect">
            <a:avLst/>
          </a:prstGeom>
          <a:solidFill>
            <a:srgbClr val="B1C8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sym typeface="Titillium Web"/>
              </a:rPr>
              <a:t>Peut-on allonger la durée de vie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sym typeface="Titillium Web"/>
              </a:rPr>
              <a:t>de nos équipements IT ?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7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234"/>
            <a:ext cx="3174869" cy="21165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95"/>
            <a:ext cx="3174869" cy="21165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86" y="5928100"/>
            <a:ext cx="694680" cy="7784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906000" cy="707886"/>
          </a:xfrm>
          <a:prstGeom prst="rect">
            <a:avLst/>
          </a:prstGeom>
          <a:solidFill>
            <a:srgbClr val="B1C8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kern="0" dirty="0">
                <a:solidFill>
                  <a:schemeClr val="bg1"/>
                </a:solidFill>
                <a:latin typeface="Titillium Web"/>
                <a:sym typeface="Titillium Web"/>
              </a:rPr>
              <a:t>Réemploi = création d’emploi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5229328" y="900930"/>
            <a:ext cx="4676671" cy="1730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10 000 tonnes enfouies </a:t>
            </a:r>
          </a:p>
          <a:p>
            <a:r>
              <a:rPr lang="fr-FR" sz="2400" b="1" dirty="0"/>
              <a:t>= 1 emploi</a:t>
            </a:r>
          </a:p>
          <a:p>
            <a:endParaRPr lang="fr-FR" sz="900" b="1" dirty="0"/>
          </a:p>
          <a:p>
            <a:r>
              <a:rPr lang="fr-FR" sz="2400" b="1" dirty="0"/>
              <a:t>10 000 tonnes réutilisées </a:t>
            </a:r>
          </a:p>
          <a:p>
            <a:r>
              <a:rPr lang="fr-FR" sz="2400" b="1" dirty="0"/>
              <a:t>= </a:t>
            </a:r>
            <a:r>
              <a:rPr lang="fr-FR" sz="3200" b="1" dirty="0">
                <a:solidFill>
                  <a:srgbClr val="B1C800"/>
                </a:solidFill>
              </a:rPr>
              <a:t>800</a:t>
            </a:r>
            <a:r>
              <a:rPr lang="fr-FR" sz="2400" b="1" dirty="0">
                <a:solidFill>
                  <a:srgbClr val="B1C800"/>
                </a:solidFill>
              </a:rPr>
              <a:t> </a:t>
            </a:r>
            <a:r>
              <a:rPr lang="fr-FR" sz="2400" b="1" dirty="0"/>
              <a:t>emplois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69" y="707886"/>
            <a:ext cx="2054459" cy="30816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69" y="3789575"/>
            <a:ext cx="2054459" cy="30816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6472"/>
            <a:ext cx="3163632" cy="2109088"/>
          </a:xfrm>
          <a:prstGeom prst="rect">
            <a:avLst/>
          </a:prstGeom>
        </p:spPr>
      </p:pic>
      <p:sp>
        <p:nvSpPr>
          <p:cNvPr id="11" name="Espace réservé du texte 1"/>
          <p:cNvSpPr txBox="1">
            <a:spLocks/>
          </p:cNvSpPr>
          <p:nvPr/>
        </p:nvSpPr>
        <p:spPr>
          <a:xfrm>
            <a:off x="5354864" y="3169124"/>
            <a:ext cx="4676671" cy="2839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>
                <a:solidFill>
                  <a:srgbClr val="B1C800"/>
                </a:solidFill>
              </a:rPr>
              <a:t>29 000 </a:t>
            </a:r>
            <a:r>
              <a:rPr lang="fr-FR" sz="3200" b="1" dirty="0"/>
              <a:t>téléphones</a:t>
            </a:r>
          </a:p>
          <a:p>
            <a:r>
              <a:rPr lang="fr-FR" sz="3200" b="1" dirty="0"/>
              <a:t>= 1 emploi créé</a:t>
            </a:r>
          </a:p>
          <a:p>
            <a:endParaRPr lang="fr-FR" sz="1000" b="1" dirty="0"/>
          </a:p>
          <a:p>
            <a:r>
              <a:rPr lang="fr-FR" sz="3200" b="1" dirty="0">
                <a:solidFill>
                  <a:srgbClr val="B1C800"/>
                </a:solidFill>
              </a:rPr>
              <a:t>8000 </a:t>
            </a:r>
            <a:r>
              <a:rPr lang="fr-FR" sz="3200" b="1" dirty="0"/>
              <a:t>ordinateurs</a:t>
            </a:r>
          </a:p>
          <a:p>
            <a:r>
              <a:rPr lang="fr-FR" sz="3200" b="1" dirty="0"/>
              <a:t>= 1 emploi créé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345723" y="2900210"/>
            <a:ext cx="4326643" cy="0"/>
          </a:xfrm>
          <a:prstGeom prst="line">
            <a:avLst/>
          </a:prstGeom>
          <a:ln w="1587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5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"/>
          <p:cNvSpPr/>
          <p:nvPr/>
        </p:nvSpPr>
        <p:spPr>
          <a:xfrm>
            <a:off x="0" y="-1"/>
            <a:ext cx="9906000" cy="4101982"/>
          </a:xfrm>
          <a:prstGeom prst="rect">
            <a:avLst/>
          </a:prstGeom>
          <a:solidFill>
            <a:srgbClr val="B1C800">
              <a:alpha val="8156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0"/>
          <p:cNvSpPr/>
          <p:nvPr/>
        </p:nvSpPr>
        <p:spPr>
          <a:xfrm>
            <a:off x="499925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619" y="5561215"/>
            <a:ext cx="984951" cy="1103672"/>
          </a:xfrm>
          <a:prstGeom prst="rect">
            <a:avLst/>
          </a:prstGeom>
        </p:spPr>
      </p:pic>
      <p:sp>
        <p:nvSpPr>
          <p:cNvPr id="14" name="Shape 11"/>
          <p:cNvSpPr txBox="1">
            <a:spLocks/>
          </p:cNvSpPr>
          <p:nvPr/>
        </p:nvSpPr>
        <p:spPr>
          <a:xfrm>
            <a:off x="729446" y="1915625"/>
            <a:ext cx="8568378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 baseline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L’offre collecte et recyclage des ATELIERS</a:t>
            </a:r>
            <a:r>
              <a:rPr kumimoji="0" lang="fr-F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Titillium Web"/>
              </a:rPr>
              <a:t> DU BOCAGE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508291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3166</TotalTime>
  <Words>598</Words>
  <Application>Microsoft Office PowerPoint</Application>
  <PresentationFormat>Format A4 (210 x 297 mm)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Titillium Web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smaisonneuve</dc:creator>
  <cp:lastModifiedBy>Myriam Serres</cp:lastModifiedBy>
  <cp:revision>227</cp:revision>
  <dcterms:created xsi:type="dcterms:W3CDTF">2018-09-13T14:27:10Z</dcterms:created>
  <dcterms:modified xsi:type="dcterms:W3CDTF">2019-03-19T15:09:30Z</dcterms:modified>
</cp:coreProperties>
</file>