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8">
  <p:sldMasterIdLst>
    <p:sldMasterId id="2147483678" r:id="rId1"/>
    <p:sldMasterId id="2147483698" r:id="rId2"/>
    <p:sldMasterId id="2147483668" r:id="rId3"/>
    <p:sldMasterId id="2147483658" r:id="rId4"/>
    <p:sldMasterId id="2147483688" r:id="rId5"/>
  </p:sldMasterIdLst>
  <p:notesMasterIdLst>
    <p:notesMasterId r:id="rId21"/>
  </p:notesMasterIdLst>
  <p:handoutMasterIdLst>
    <p:handoutMasterId r:id="rId22"/>
  </p:handoutMasterIdLst>
  <p:sldIdLst>
    <p:sldId id="256" r:id="rId6"/>
    <p:sldId id="317" r:id="rId7"/>
    <p:sldId id="355" r:id="rId8"/>
    <p:sldId id="356" r:id="rId9"/>
    <p:sldId id="318" r:id="rId10"/>
    <p:sldId id="358" r:id="rId11"/>
    <p:sldId id="267" r:id="rId12"/>
    <p:sldId id="345" r:id="rId13"/>
    <p:sldId id="349" r:id="rId14"/>
    <p:sldId id="350" r:id="rId15"/>
    <p:sldId id="353" r:id="rId16"/>
    <p:sldId id="351" r:id="rId17"/>
    <p:sldId id="354" r:id="rId18"/>
    <p:sldId id="357" r:id="rId19"/>
    <p:sldId id="278" r:id="rId2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100"/>
    <a:srgbClr val="4155A0"/>
    <a:srgbClr val="E40070"/>
    <a:srgbClr val="0095CA"/>
    <a:srgbClr val="36A312"/>
    <a:srgbClr val="EA6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67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-1404" y="-8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3276" y="-102"/>
      </p:cViewPr>
      <p:guideLst>
        <p:guide orient="horz" pos="312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50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83B90-C125-4A6A-93EE-C75D7E7181B5}" type="datetimeFigureOut">
              <a:rPr lang="fr-FR" smtClean="0"/>
              <a:t>05/04/2019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63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63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C3C86-EFC4-4385-912B-B2DB2E0788A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3740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21F08-BA54-45A3-96D2-3C7A33372733}" type="datetimeFigureOut">
              <a:rPr lang="fr-FR" smtClean="0"/>
              <a:t>05/04/2019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DD9E7-A41E-47F3-9E24-7F4A4D0E6C9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7415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5679E6E-7E51-4CBF-8793-04995D002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rgbClr val="4155A0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F8DD898-158C-4BA5-9DC5-6304A7375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684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1EFF51A-D31C-40DA-8258-D53EF61D5D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33668" y="6356350"/>
            <a:ext cx="938002" cy="365125"/>
          </a:xfrm>
          <a:prstGeom prst="rect">
            <a:avLst/>
          </a:prstGeom>
        </p:spPr>
        <p:txBody>
          <a:bodyPr/>
          <a:lstStyle/>
          <a:p>
            <a:fld id="{40DE946C-BCD4-410D-BDC3-CB9AFCA4805B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02416C7-995A-44F3-AD1A-A58F2DBCC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4423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B8F3B7C-1D43-437F-9663-10BAA7BF8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96650" y="6356350"/>
            <a:ext cx="938002" cy="365125"/>
          </a:xfrm>
          <a:prstGeom prst="rect">
            <a:avLst/>
          </a:prstGeom>
        </p:spPr>
        <p:txBody>
          <a:bodyPr/>
          <a:lstStyle/>
          <a:p>
            <a:fld id="{AF66E3F5-7D94-445E-87F0-4B4F0ED440D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FFF2897-672C-4DF9-AC9A-D86005ED0055}"/>
              </a:ext>
            </a:extLst>
          </p:cNvPr>
          <p:cNvSpPr/>
          <p:nvPr userDrawn="1"/>
        </p:nvSpPr>
        <p:spPr bwMode="auto">
          <a:xfrm>
            <a:off x="0" y="-84966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2355D8B-1745-4C8D-BE63-F56CBCA78E26}"/>
              </a:ext>
            </a:extLst>
          </p:cNvPr>
          <p:cNvSpPr/>
          <p:nvPr userDrawn="1"/>
        </p:nvSpPr>
        <p:spPr bwMode="auto">
          <a:xfrm>
            <a:off x="0" y="5178880"/>
            <a:ext cx="12213320" cy="1690688"/>
          </a:xfrm>
          <a:prstGeom prst="rect">
            <a:avLst/>
          </a:prstGeom>
          <a:solidFill>
            <a:srgbClr val="4155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D13A6C28-BF72-4154-9185-0CD30075E5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08" y="5721444"/>
            <a:ext cx="827703" cy="76440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25F11842-0657-4FDA-B72A-6CA95A4DA1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152" y="5519219"/>
            <a:ext cx="1994692" cy="96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24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737167-8BEB-4CC5-A0C0-C1FA77E7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-36000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A3014D7-53CC-4B67-BB6D-BB3677293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084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BB3D54C-11E6-4DDA-9E36-88274662A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5A8773F-BCB6-43FD-9CFE-F9F0946AD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084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A74651E-5E20-4DE6-ADCC-71D1C8172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0778951B-F3AD-4709-AE6E-C1A09206330F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2988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776446-7DD5-47C0-9A31-0F3651A6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D0C52D0-B2D7-49B8-8547-CD1C8FCA1D2B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798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8880CFB-F349-4573-A004-F4C3A5E4F9B6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76995B30-AAC3-40B7-931A-C4D8FD26186A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842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F0B1E04-3AD6-488E-AD8D-846FBDB279C3}"/>
              </a:ext>
            </a:extLst>
          </p:cNvPr>
          <p:cNvSpPr/>
          <p:nvPr userDrawn="1"/>
        </p:nvSpPr>
        <p:spPr bwMode="auto">
          <a:xfrm>
            <a:off x="0" y="5178880"/>
            <a:ext cx="12213320" cy="1690688"/>
          </a:xfrm>
          <a:prstGeom prst="rect">
            <a:avLst/>
          </a:prstGeom>
          <a:solidFill>
            <a:srgbClr val="4155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F5679E6E-7E51-4CBF-8793-04995D002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rgbClr val="4155A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F8DD898-158C-4BA5-9DC5-6304A7375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684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FFF2897-672C-4DF9-AC9A-D86005ED0055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25F11842-0657-4FDA-B72A-6CA95A4DA1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152" y="5519219"/>
            <a:ext cx="1994692" cy="96663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13A6C28-BF72-4154-9185-0CD30075E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08" y="5721444"/>
            <a:ext cx="827703" cy="7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107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3E99D61-C935-4AE4-8F65-8A0DA6F1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A890A6-BEB6-437B-A9C2-2A5771E49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52265AF6-325F-4D88-8F77-C104E2D66E49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371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A016E7-D01F-4F87-832F-92E2BB28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02DA93-31CC-4A41-80FC-8A399108E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08400"/>
            <a:ext cx="5181600" cy="467990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4C14977-85D4-465A-A6C4-B043D8B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8400"/>
            <a:ext cx="5181600" cy="467990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97D18543-805D-4D0A-A6B2-4A61DC0E0AD6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0458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737167-8BEB-4CC5-A0C0-C1FA77E7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0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A3014D7-53CC-4B67-BB6D-BB3677293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084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BB3D54C-11E6-4DDA-9E36-88274662A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5A8773F-BCB6-43FD-9CFE-F9F0946AD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084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A74651E-5E20-4DE6-ADCC-71D1C8172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5AED930-1C63-4BC4-9FF4-CD4B4FD28DAD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0276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776446-7DD5-47C0-9A31-0F3651A6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F3CD705C-BB98-4ABC-ADB5-54D08E91225D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4473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8880CFB-F349-4573-A004-F4C3A5E4F9B6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DAA010AE-571F-4872-AD3D-0F310888CD9B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7087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E82F836-35ED-477B-8E97-96566509CF26}"/>
              </a:ext>
            </a:extLst>
          </p:cNvPr>
          <p:cNvSpPr/>
          <p:nvPr userDrawn="1"/>
        </p:nvSpPr>
        <p:spPr bwMode="auto">
          <a:xfrm>
            <a:off x="0" y="5178880"/>
            <a:ext cx="12213320" cy="1690688"/>
          </a:xfrm>
          <a:prstGeom prst="rect">
            <a:avLst/>
          </a:prstGeom>
          <a:solidFill>
            <a:srgbClr val="4155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F5679E6E-7E51-4CBF-8793-04995D002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rgbClr val="4155A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F8DD898-158C-4BA5-9DC5-6304A7375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684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FFF2897-672C-4DF9-AC9A-D86005ED0055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25F11842-0657-4FDA-B72A-6CA95A4DA1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152" y="5519219"/>
            <a:ext cx="1994692" cy="96663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13A6C28-BF72-4154-9185-0CD30075E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08" y="5721444"/>
            <a:ext cx="827703" cy="7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538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3E99D61-C935-4AE4-8F65-8A0DA6F1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A890A6-BEB6-437B-A9C2-2A5771E49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CFB962DB-F541-449C-B1B1-6159949E275A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730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3E99D61-C935-4AE4-8F65-8A0DA6F1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A890A6-BEB6-437B-A9C2-2A5771E49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8478A615-C902-4C14-AE77-9A86C1420463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3516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A016E7-D01F-4F87-832F-92E2BB28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02DA93-31CC-4A41-80FC-8A399108E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08399"/>
            <a:ext cx="5181600" cy="471032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4C14977-85D4-465A-A6C4-B043D8B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8399"/>
            <a:ext cx="5181600" cy="471032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FBD348D3-A206-4810-B5F5-D4D84FCF143E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7959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737167-8BEB-4CC5-A0C0-C1FA77E7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-36000"/>
            <a:ext cx="10515600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A3014D7-53CC-4B67-BB6D-BB3677293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084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BB3D54C-11E6-4DDA-9E36-88274662A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5A8773F-BCB6-43FD-9CFE-F9F0946AD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084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A74651E-5E20-4DE6-ADCC-71D1C8172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544300BB-DDF2-400A-B83C-10539456F090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1319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776446-7DD5-47C0-9A31-0F3651A6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D47DF533-3F08-47B2-A694-B3B99383D6CF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567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8880CFB-F349-4573-A004-F4C3A5E4F9B6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8759B2F2-C617-4A76-B4B5-1A317040E689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3467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F45CF9D-C008-4C99-8F15-5078C378B80E}"/>
              </a:ext>
            </a:extLst>
          </p:cNvPr>
          <p:cNvSpPr/>
          <p:nvPr userDrawn="1"/>
        </p:nvSpPr>
        <p:spPr bwMode="auto">
          <a:xfrm>
            <a:off x="0" y="5178880"/>
            <a:ext cx="12213320" cy="1690688"/>
          </a:xfrm>
          <a:prstGeom prst="rect">
            <a:avLst/>
          </a:prstGeom>
          <a:solidFill>
            <a:srgbClr val="4155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F5679E6E-7E51-4CBF-8793-04995D002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rgbClr val="4155A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F8DD898-158C-4BA5-9DC5-6304A7375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684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FFF2897-672C-4DF9-AC9A-D86005ED0055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25F11842-0657-4FDA-B72A-6CA95A4DA1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152" y="5519219"/>
            <a:ext cx="1994692" cy="96663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13A6C28-BF72-4154-9185-0CD30075E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08" y="5721444"/>
            <a:ext cx="827703" cy="7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72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3E99D61-C935-4AE4-8F65-8A0DA6F1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A890A6-BEB6-437B-A9C2-2A5771E49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B5B57FB4-4567-4E2E-8334-81FA70915CB6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4021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A016E7-D01F-4F87-832F-92E2BB28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02DA93-31CC-4A41-80FC-8A399108E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08399"/>
            <a:ext cx="5181600" cy="471032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4C14977-85D4-465A-A6C4-B043D8B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8399"/>
            <a:ext cx="5181600" cy="471032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60B1081A-3782-4078-B8AA-F3B62199C285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972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737167-8BEB-4CC5-A0C0-C1FA77E7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-36000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A3014D7-53CC-4B67-BB6D-BB3677293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084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BB3D54C-11E6-4DDA-9E36-88274662A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5A8773F-BCB6-43FD-9CFE-F9F0946AD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084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A74651E-5E20-4DE6-ADCC-71D1C8172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72537C27-56D1-4BC4-97E5-F8E7243D0A03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45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776446-7DD5-47C0-9A31-0F3651A6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D9AE18DD-A9E5-4350-A6D9-09B9385A9333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024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A016E7-D01F-4F87-832F-92E2BB28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02DA93-31CC-4A41-80FC-8A399108E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38014"/>
            <a:ext cx="5181600" cy="467313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4C14977-85D4-465A-A6C4-B043D8B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38014"/>
            <a:ext cx="5181600" cy="467313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3BF5F1D9-D7C8-48C2-B52E-7971B4878971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61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8880CFB-F349-4573-A004-F4C3A5E4F9B6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54EB013E-E6DC-4829-8FD7-CBFD2EE988C5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684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737167-8BEB-4CC5-A0C0-C1FA77E7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-83344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A3014D7-53CC-4B67-BB6D-BB3677293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084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BB3D54C-11E6-4DDA-9E36-88274662A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601"/>
            <a:ext cx="5157787" cy="3705546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75A8773F-BCB6-43FD-9CFE-F9F0946AD9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084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A74651E-5E20-4DE6-ADCC-71D1C8172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601"/>
            <a:ext cx="5183188" cy="3705546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18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1D362B50-D9CC-4F90-B182-69A9F6E6C618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039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776446-7DD5-47C0-9A31-0F3651A6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0B6E72C9-FA03-4A5C-AFFC-C641CDF8888C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1844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8880CFB-F349-4573-A004-F4C3A5E4F9B6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BC23F191-0FC8-4040-BE2D-1890E432DDA0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0767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2884C80-4F10-413E-8D24-2B6D0BE58F0E}"/>
              </a:ext>
            </a:extLst>
          </p:cNvPr>
          <p:cNvSpPr/>
          <p:nvPr userDrawn="1"/>
        </p:nvSpPr>
        <p:spPr bwMode="auto">
          <a:xfrm>
            <a:off x="0" y="5178880"/>
            <a:ext cx="12213320" cy="1690688"/>
          </a:xfrm>
          <a:prstGeom prst="rect">
            <a:avLst/>
          </a:prstGeom>
          <a:solidFill>
            <a:srgbClr val="4155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F5679E6E-7E51-4CBF-8793-04995D002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rgbClr val="4155A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F8DD898-158C-4BA5-9DC5-6304A7375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684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FFF2897-672C-4DF9-AC9A-D86005ED0055}"/>
              </a:ext>
            </a:extLst>
          </p:cNvPr>
          <p:cNvSpPr/>
          <p:nvPr userDrawn="1"/>
        </p:nvSpPr>
        <p:spPr bwMode="auto">
          <a:xfrm>
            <a:off x="0" y="0"/>
            <a:ext cx="12213320" cy="16906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25F11842-0657-4FDA-B72A-6CA95A4DA1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152" y="5519219"/>
            <a:ext cx="1994692" cy="966633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D13A6C28-BF72-4154-9185-0CD30075E5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08" y="5721444"/>
            <a:ext cx="827703" cy="7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81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3E99D61-C935-4AE4-8F65-8A0DA6F1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3A890A6-BEB6-437B-A9C2-2A5771E49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805D41BE-2FC7-433A-BD35-176713D359C8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4388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A016E7-D01F-4F87-832F-92E2BB28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02DA93-31CC-4A41-80FC-8A399108E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08399"/>
            <a:ext cx="5181600" cy="4710329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4C14977-85D4-465A-A6C4-B043D8B20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8399"/>
            <a:ext cx="5181600" cy="4710329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91BCBED1-9C32-4669-92EC-968649925991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401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1161BEE-DA8A-4ACF-BDE2-146B8F826F8C}"/>
              </a:ext>
            </a:extLst>
          </p:cNvPr>
          <p:cNvSpPr/>
          <p:nvPr/>
        </p:nvSpPr>
        <p:spPr bwMode="auto">
          <a:xfrm>
            <a:off x="0" y="-31392"/>
            <a:ext cx="12213320" cy="1260000"/>
          </a:xfrm>
          <a:prstGeom prst="rect">
            <a:avLst/>
          </a:prstGeom>
          <a:solidFill>
            <a:srgbClr val="4155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B1C0719-E4CF-4308-8B03-1E924408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41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FD3CA98-F79B-4A25-8559-26DD4B727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06483"/>
            <a:ext cx="10515600" cy="467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679CF241-7733-4C49-A0A0-FEC3E8536B39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4F28374A-61C9-48D0-8E90-77614DF67C1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735" y="6281530"/>
            <a:ext cx="1138772" cy="399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9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2" r:id="rId3"/>
    <p:sldLayoutId id="2147483683" r:id="rId4"/>
    <p:sldLayoutId id="2147483684" r:id="rId5"/>
    <p:sldLayoutId id="2147483685" r:id="rId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effectLst/>
          <a:latin typeface="Arial Narrow" panose="020B060602020203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000"/>
        </a:spcBef>
        <a:buClr>
          <a:srgbClr val="F59100"/>
        </a:buClr>
        <a:buFont typeface="Wingdings" panose="05000000000000000000" pitchFamily="2" charset="2"/>
        <a:buChar char=""/>
        <a:defRPr sz="2400" b="1" kern="1200">
          <a:solidFill>
            <a:srgbClr val="F59100"/>
          </a:solidFill>
          <a:latin typeface="Arial Narrow" panose="020B0606020202030204" pitchFamily="34" charset="0"/>
          <a:ea typeface="+mn-ea"/>
          <a:cs typeface="+mn-cs"/>
        </a:defRPr>
      </a:lvl1pPr>
      <a:lvl2pPr marL="898525" indent="-441325" algn="l" defTabSz="914400" rtl="0" eaLnBrk="1" latinLnBrk="0" hangingPunct="1">
        <a:lnSpc>
          <a:spcPct val="100000"/>
        </a:lnSpc>
        <a:spcBef>
          <a:spcPts val="500"/>
        </a:spcBef>
        <a:buClr>
          <a:srgbClr val="4155A0"/>
        </a:buClr>
        <a:buFont typeface="Wingdings" panose="05000000000000000000" pitchFamily="2" charset="2"/>
        <a:buChar char=""/>
        <a:defRPr sz="2000" b="1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1161BEE-DA8A-4ACF-BDE2-146B8F826F8C}"/>
              </a:ext>
            </a:extLst>
          </p:cNvPr>
          <p:cNvSpPr/>
          <p:nvPr/>
        </p:nvSpPr>
        <p:spPr bwMode="auto">
          <a:xfrm>
            <a:off x="0" y="0"/>
            <a:ext cx="12213320" cy="1260000"/>
          </a:xfrm>
          <a:prstGeom prst="rect">
            <a:avLst/>
          </a:prstGeom>
          <a:solidFill>
            <a:srgbClr val="E4007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B1C0719-E4CF-4308-8B03-1E924408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FD3CA98-F79B-4A25-8559-26DD4B727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08400"/>
            <a:ext cx="10515600" cy="4743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4F28374A-61C9-48D0-8E90-77614DF67C1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269" y="6281529"/>
            <a:ext cx="1253238" cy="439945"/>
          </a:xfrm>
          <a:prstGeom prst="rect">
            <a:avLst/>
          </a:prstGeom>
        </p:spPr>
      </p:pic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2AE9528F-A861-463F-A721-AB5217AF924A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5053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2" r:id="rId3"/>
    <p:sldLayoutId id="2147483703" r:id="rId4"/>
    <p:sldLayoutId id="2147483704" r:id="rId5"/>
    <p:sldLayoutId id="2147483705" r:id="rId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effectLst/>
          <a:latin typeface="Arial Narrow" panose="020B060602020203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000"/>
        </a:spcBef>
        <a:buClr>
          <a:srgbClr val="E40070"/>
        </a:buClr>
        <a:buFont typeface="Wingdings" panose="05000000000000000000" pitchFamily="2" charset="2"/>
        <a:buChar char=""/>
        <a:defRPr sz="2400" b="1" kern="1200">
          <a:solidFill>
            <a:srgbClr val="E40070"/>
          </a:solidFill>
          <a:latin typeface="Arial Narrow" panose="020B0606020202030204" pitchFamily="34" charset="0"/>
          <a:ea typeface="+mn-ea"/>
          <a:cs typeface="+mn-cs"/>
        </a:defRPr>
      </a:lvl1pPr>
      <a:lvl2pPr marL="898525" indent="-441325" algn="l" defTabSz="914400" rtl="0" eaLnBrk="1" latinLnBrk="0" hangingPunct="1">
        <a:lnSpc>
          <a:spcPct val="100000"/>
        </a:lnSpc>
        <a:spcBef>
          <a:spcPts val="500"/>
        </a:spcBef>
        <a:buClr>
          <a:srgbClr val="4155A0"/>
        </a:buClr>
        <a:buFont typeface="Wingdings" panose="05000000000000000000" pitchFamily="2" charset="2"/>
        <a:buChar char=""/>
        <a:defRPr sz="2000" b="1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1161BEE-DA8A-4ACF-BDE2-146B8F826F8C}"/>
              </a:ext>
            </a:extLst>
          </p:cNvPr>
          <p:cNvSpPr/>
          <p:nvPr/>
        </p:nvSpPr>
        <p:spPr bwMode="auto">
          <a:xfrm>
            <a:off x="0" y="0"/>
            <a:ext cx="12213320" cy="1260000"/>
          </a:xfrm>
          <a:prstGeom prst="rect">
            <a:avLst/>
          </a:prstGeom>
          <a:solidFill>
            <a:srgbClr val="EA670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B1C0719-E4CF-4308-8B03-1E924408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FD3CA98-F79B-4A25-8559-26DD4B727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08399"/>
            <a:ext cx="10515600" cy="47062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4F28374A-61C9-48D0-8E90-77614DF67C1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269" y="6281529"/>
            <a:ext cx="1253238" cy="439945"/>
          </a:xfrm>
          <a:prstGeom prst="rect">
            <a:avLst/>
          </a:prstGeom>
        </p:spPr>
      </p:pic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55BDEB2B-4818-4BC9-86BB-A81102074B9B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34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3" r:id="rId4"/>
    <p:sldLayoutId id="2147483674" r:id="rId5"/>
    <p:sldLayoutId id="2147483675" r:id="rId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effectLst/>
          <a:latin typeface="Arial Narrow" panose="020B060602020203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000"/>
        </a:spcBef>
        <a:buClr>
          <a:srgbClr val="EA670A"/>
        </a:buClr>
        <a:buFont typeface="Wingdings" panose="05000000000000000000" pitchFamily="2" charset="2"/>
        <a:buChar char=""/>
        <a:defRPr sz="2400" b="1" kern="1200">
          <a:solidFill>
            <a:srgbClr val="EA670A"/>
          </a:solidFill>
          <a:latin typeface="Arial Narrow" panose="020B0606020202030204" pitchFamily="34" charset="0"/>
          <a:ea typeface="+mn-ea"/>
          <a:cs typeface="+mn-cs"/>
        </a:defRPr>
      </a:lvl1pPr>
      <a:lvl2pPr marL="898525" indent="-441325" algn="l" defTabSz="914400" rtl="0" eaLnBrk="1" latinLnBrk="0" hangingPunct="1">
        <a:lnSpc>
          <a:spcPct val="100000"/>
        </a:lnSpc>
        <a:spcBef>
          <a:spcPts val="500"/>
        </a:spcBef>
        <a:buClr>
          <a:srgbClr val="4155A0"/>
        </a:buClr>
        <a:buFont typeface="Wingdings" panose="05000000000000000000" pitchFamily="2" charset="2"/>
        <a:buChar char=""/>
        <a:defRPr sz="2000" b="1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1161BEE-DA8A-4ACF-BDE2-146B8F826F8C}"/>
              </a:ext>
            </a:extLst>
          </p:cNvPr>
          <p:cNvSpPr/>
          <p:nvPr/>
        </p:nvSpPr>
        <p:spPr bwMode="auto">
          <a:xfrm>
            <a:off x="0" y="0"/>
            <a:ext cx="12213320" cy="1260000"/>
          </a:xfrm>
          <a:prstGeom prst="rect">
            <a:avLst/>
          </a:prstGeom>
          <a:solidFill>
            <a:srgbClr val="36A31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B1C0719-E4CF-4308-8B03-1E924408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FD3CA98-F79B-4A25-8559-26DD4B727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08400"/>
            <a:ext cx="10515600" cy="4628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4F28374A-61C9-48D0-8E90-77614DF67C1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269" y="6281529"/>
            <a:ext cx="1253238" cy="439945"/>
          </a:xfrm>
          <a:prstGeom prst="rect">
            <a:avLst/>
          </a:prstGeom>
        </p:spPr>
      </p:pic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DA84F4E8-C0E3-4633-8BE6-F66F3E02CD52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611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63" r:id="rId4"/>
    <p:sldLayoutId id="2147483664" r:id="rId5"/>
    <p:sldLayoutId id="2147483665" r:id="rId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effectLst/>
          <a:latin typeface="Arial Narrow" panose="020B060602020203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36A312"/>
        </a:buClr>
        <a:buFont typeface="Wingdings" panose="05000000000000000000" pitchFamily="2" charset="2"/>
        <a:buChar char=""/>
        <a:defRPr sz="2400" b="1" kern="1200">
          <a:solidFill>
            <a:srgbClr val="36A312"/>
          </a:solidFill>
          <a:latin typeface="Arial Narrow" panose="020B0606020202030204" pitchFamily="34" charset="0"/>
          <a:ea typeface="+mn-ea"/>
          <a:cs typeface="+mn-cs"/>
        </a:defRPr>
      </a:lvl1pPr>
      <a:lvl2pPr marL="898525" indent="-441325" algn="l" defTabSz="914400" rtl="0" eaLnBrk="1" latinLnBrk="0" hangingPunct="1">
        <a:lnSpc>
          <a:spcPct val="90000"/>
        </a:lnSpc>
        <a:spcBef>
          <a:spcPts val="500"/>
        </a:spcBef>
        <a:buClr>
          <a:srgbClr val="4155A0"/>
        </a:buClr>
        <a:buFont typeface="Wingdings" panose="05000000000000000000" pitchFamily="2" charset="2"/>
        <a:buChar char=""/>
        <a:defRPr sz="2000" b="1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1161BEE-DA8A-4ACF-BDE2-146B8F826F8C}"/>
              </a:ext>
            </a:extLst>
          </p:cNvPr>
          <p:cNvSpPr/>
          <p:nvPr/>
        </p:nvSpPr>
        <p:spPr bwMode="auto">
          <a:xfrm>
            <a:off x="0" y="0"/>
            <a:ext cx="12191999" cy="1260000"/>
          </a:xfrm>
          <a:prstGeom prst="rect">
            <a:avLst/>
          </a:prstGeom>
          <a:solidFill>
            <a:srgbClr val="0095C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B1C0719-E4CF-4308-8B03-1E924408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FD3CA98-F79B-4A25-8559-26DD4B727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08399"/>
            <a:ext cx="10515600" cy="4698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4F28374A-61C9-48D0-8E90-77614DF67C1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269" y="6281529"/>
            <a:ext cx="1253238" cy="439945"/>
          </a:xfrm>
          <a:prstGeom prst="rect">
            <a:avLst/>
          </a:prstGeom>
        </p:spPr>
      </p:pic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xmlns="" id="{B8CA0965-09E2-4642-9110-6C7A2A0ED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8417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41E05622-687F-43C6-B363-F28CD9863F05}" type="datetime1">
              <a:rPr lang="fr-FR" smtClean="0"/>
              <a:t>05/04/2019</a:t>
            </a:fld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xmlns="" id="{072F0B42-D120-481B-B959-ABD61254B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37659" y="6356350"/>
            <a:ext cx="938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155A0"/>
                </a:solidFill>
                <a:latin typeface="Arial Narrow" panose="020B0606020202030204" pitchFamily="34" charset="0"/>
              </a:defRPr>
            </a:lvl1pPr>
          </a:lstStyle>
          <a:p>
            <a:fld id="{AF66E3F5-7D94-445E-87F0-4B4F0ED440D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47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2" r:id="rId3"/>
    <p:sldLayoutId id="2147483693" r:id="rId4"/>
    <p:sldLayoutId id="2147483694" r:id="rId5"/>
    <p:sldLayoutId id="2147483695" r:id="rId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effectLst/>
          <a:latin typeface="Arial Narrow" panose="020B060602020203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100000"/>
        </a:lnSpc>
        <a:spcBef>
          <a:spcPts val="1000"/>
        </a:spcBef>
        <a:buClr>
          <a:srgbClr val="0095CA"/>
        </a:buClr>
        <a:buFont typeface="Wingdings" panose="05000000000000000000" pitchFamily="2" charset="2"/>
        <a:buChar char=""/>
        <a:defRPr sz="2400" b="1" kern="1200">
          <a:solidFill>
            <a:srgbClr val="0095CA"/>
          </a:solidFill>
          <a:latin typeface="Arial Narrow" panose="020B0606020202030204" pitchFamily="34" charset="0"/>
          <a:ea typeface="+mn-ea"/>
          <a:cs typeface="+mn-cs"/>
        </a:defRPr>
      </a:lvl1pPr>
      <a:lvl2pPr marL="898525" indent="-441325" algn="l" defTabSz="914400" rtl="0" eaLnBrk="1" latinLnBrk="0" hangingPunct="1">
        <a:lnSpc>
          <a:spcPct val="100000"/>
        </a:lnSpc>
        <a:spcBef>
          <a:spcPts val="500"/>
        </a:spcBef>
        <a:buClr>
          <a:srgbClr val="4155A0"/>
        </a:buClr>
        <a:buFont typeface="Wingdings" panose="05000000000000000000" pitchFamily="2" charset="2"/>
        <a:buChar char=""/>
        <a:defRPr sz="2000" b="1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155A0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xmlns="" id="{35A1B340-1530-46BE-BF8C-952C8EAD1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2788"/>
            <a:ext cx="9144000" cy="2387600"/>
          </a:xfrm>
        </p:spPr>
        <p:txBody>
          <a:bodyPr>
            <a:normAutofit/>
          </a:bodyPr>
          <a:lstStyle/>
          <a:p>
            <a:r>
              <a:rPr lang="fr-FR" dirty="0" smtClean="0"/>
              <a:t>Aider et travailler : quels enjeux?</a:t>
            </a:r>
            <a:endParaRPr lang="fr-FR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xmlns="" id="{857E3960-60A7-41C8-AC4B-DA58DF648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30588"/>
            <a:ext cx="9144000" cy="1576842"/>
          </a:xfrm>
        </p:spPr>
        <p:txBody>
          <a:bodyPr>
            <a:normAutofit/>
          </a:bodyPr>
          <a:lstStyle/>
          <a:p>
            <a:r>
              <a:rPr lang="fr-FR" sz="2300" dirty="0" smtClean="0">
                <a:solidFill>
                  <a:srgbClr val="4155A0"/>
                </a:solidFill>
              </a:rPr>
              <a:t>21</a:t>
            </a:r>
            <a:r>
              <a:rPr lang="fr-FR" sz="2300" baseline="30000" dirty="0" smtClean="0">
                <a:solidFill>
                  <a:srgbClr val="4155A0"/>
                </a:solidFill>
              </a:rPr>
              <a:t>ème</a:t>
            </a:r>
            <a:r>
              <a:rPr lang="fr-FR" sz="2300" dirty="0" smtClean="0">
                <a:solidFill>
                  <a:srgbClr val="4155A0"/>
                </a:solidFill>
              </a:rPr>
              <a:t> colloque professionnel IPSE – Paris, </a:t>
            </a:r>
            <a:r>
              <a:rPr lang="fr-FR" sz="2300" dirty="0">
                <a:solidFill>
                  <a:srgbClr val="4155A0"/>
                </a:solidFill>
              </a:rPr>
              <a:t>9 avril </a:t>
            </a:r>
            <a:r>
              <a:rPr lang="fr-FR" sz="2300" dirty="0" smtClean="0">
                <a:solidFill>
                  <a:srgbClr val="4155A0"/>
                </a:solidFill>
              </a:rPr>
              <a:t>2019</a:t>
            </a:r>
            <a:r>
              <a:rPr lang="fr-FR" sz="2300" dirty="0">
                <a:solidFill>
                  <a:srgbClr val="4155A0"/>
                </a:solidFill>
              </a:rPr>
              <a:t> </a:t>
            </a:r>
            <a:r>
              <a:rPr lang="fr-FR" sz="2300" dirty="0" smtClean="0">
                <a:solidFill>
                  <a:srgbClr val="4155A0"/>
                </a:solidFill>
              </a:rPr>
              <a:t>- Jean-Manuel </a:t>
            </a:r>
            <a:r>
              <a:rPr lang="fr-FR" sz="2300" dirty="0" err="1" smtClean="0">
                <a:solidFill>
                  <a:srgbClr val="4155A0"/>
                </a:solidFill>
              </a:rPr>
              <a:t>Kupiec</a:t>
            </a:r>
            <a:r>
              <a:rPr lang="fr-FR" sz="2300" dirty="0" smtClean="0">
                <a:solidFill>
                  <a:srgbClr val="4155A0"/>
                </a:solidFill>
              </a:rPr>
              <a:t> </a:t>
            </a:r>
            <a:endParaRPr lang="fr-FR" sz="2300" dirty="0">
              <a:solidFill>
                <a:srgbClr val="4155A0"/>
              </a:solidFill>
            </a:endParaRPr>
          </a:p>
          <a:p>
            <a:endParaRPr lang="fr-FR" dirty="0" smtClean="0">
              <a:solidFill>
                <a:srgbClr val="4155A0"/>
              </a:solidFill>
            </a:endParaRPr>
          </a:p>
          <a:p>
            <a:endParaRPr lang="fr-FR" dirty="0" smtClean="0">
              <a:solidFill>
                <a:srgbClr val="4155A0"/>
              </a:solidFill>
            </a:endParaRPr>
          </a:p>
        </p:txBody>
      </p:sp>
      <p:pic>
        <p:nvPicPr>
          <p:cNvPr id="8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449" y="4373698"/>
            <a:ext cx="1452277" cy="658749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" name="Picture 2" descr="C:\Users\Duviols\Desktop\logo_IPS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167" y="4217351"/>
            <a:ext cx="1253300" cy="816769"/>
          </a:xfrm>
          <a:prstGeom prst="rect">
            <a:avLst/>
          </a:prstGeom>
          <a:noFill/>
          <a:extLst/>
        </p:spPr>
      </p:pic>
      <p:pic>
        <p:nvPicPr>
          <p:cNvPr id="2054" name="Picture 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538" y="4448604"/>
            <a:ext cx="1368000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78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proches aidant.es en activité : un enjeu pour le monde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Présentéisme  (</a:t>
            </a:r>
            <a:r>
              <a:rPr lang="fr-FR" dirty="0"/>
              <a:t>le fait d’être présent tout en ayant l’esprit occupé par son proche aidé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94% des salariés proches aidants gèrent l’accompagnement de leur proche sur le lieu de travail</a:t>
            </a:r>
          </a:p>
          <a:p>
            <a:pPr lvl="1"/>
            <a:r>
              <a:rPr lang="fr-FR" dirty="0" smtClean="0"/>
              <a:t>Le coût caché du présentéisme est + élevé que celui de l’absentéisme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Absentéisme + présentéisme</a:t>
            </a:r>
          </a:p>
          <a:p>
            <a:pPr lvl="1"/>
            <a:r>
              <a:rPr lang="fr-FR" dirty="0" smtClean="0"/>
              <a:t>40 jours de non productivité (débat Assemblée nationale, 7 décembre 2017)</a:t>
            </a:r>
          </a:p>
          <a:p>
            <a:pPr lvl="1"/>
            <a:r>
              <a:rPr lang="fr-FR" dirty="0" smtClean="0"/>
              <a:t>Coût : entre 5 000 et 8 000 € / an et par </a:t>
            </a:r>
            <a:r>
              <a:rPr lang="fr-FR" dirty="0" err="1" smtClean="0"/>
              <a:t>salarié.e</a:t>
            </a:r>
            <a:r>
              <a:rPr lang="fr-FR" dirty="0" smtClean="0"/>
              <a:t> </a:t>
            </a:r>
            <a:r>
              <a:rPr lang="fr-FR" dirty="0" err="1" smtClean="0"/>
              <a:t>aidant.e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18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proches aidant.es en activité : un enjeu pour le monde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68696"/>
            <a:ext cx="10515600" cy="4994525"/>
          </a:xfrm>
        </p:spPr>
        <p:txBody>
          <a:bodyPr/>
          <a:lstStyle/>
          <a:p>
            <a:r>
              <a:rPr lang="fr-FR" dirty="0" smtClean="0"/>
              <a:t>Récapitulatif des besoins recensés par les différentes sources</a:t>
            </a:r>
          </a:p>
          <a:p>
            <a:pPr lvl="1"/>
            <a:r>
              <a:rPr lang="fr-FR" dirty="0"/>
              <a:t>S</a:t>
            </a:r>
            <a:r>
              <a:rPr lang="fr-FR" dirty="0" smtClean="0"/>
              <a:t>outien psychologique</a:t>
            </a:r>
          </a:p>
          <a:p>
            <a:pPr lvl="1"/>
            <a:r>
              <a:rPr lang="fr-FR" dirty="0"/>
              <a:t> A</a:t>
            </a:r>
            <a:r>
              <a:rPr lang="fr-FR" dirty="0" smtClean="0"/>
              <a:t>ccompagnement </a:t>
            </a:r>
            <a:r>
              <a:rPr lang="fr-FR" dirty="0"/>
              <a:t>administratif  </a:t>
            </a:r>
            <a:endParaRPr lang="fr-FR" dirty="0" smtClean="0"/>
          </a:p>
          <a:p>
            <a:pPr lvl="1"/>
            <a:r>
              <a:rPr lang="fr-FR" dirty="0" smtClean="0"/>
              <a:t>Information et formation</a:t>
            </a:r>
          </a:p>
          <a:p>
            <a:pPr lvl="1"/>
            <a:r>
              <a:rPr lang="fr-FR" dirty="0"/>
              <a:t>C</a:t>
            </a:r>
            <a:r>
              <a:rPr lang="fr-FR" dirty="0" smtClean="0"/>
              <a:t>oordination </a:t>
            </a:r>
            <a:r>
              <a:rPr lang="fr-FR" dirty="0"/>
              <a:t>des acteurs de l’aide à </a:t>
            </a:r>
            <a:r>
              <a:rPr lang="fr-FR" dirty="0" smtClean="0"/>
              <a:t>domicile</a:t>
            </a:r>
            <a:endParaRPr lang="fr-FR" dirty="0"/>
          </a:p>
          <a:p>
            <a:pPr lvl="1"/>
            <a:r>
              <a:rPr lang="fr-FR" dirty="0"/>
              <a:t>S</a:t>
            </a:r>
            <a:r>
              <a:rPr lang="fr-FR" dirty="0" smtClean="0"/>
              <a:t>outien </a:t>
            </a:r>
            <a:r>
              <a:rPr lang="fr-FR" dirty="0"/>
              <a:t>financier et </a:t>
            </a:r>
            <a:r>
              <a:rPr lang="fr-FR" dirty="0" smtClean="0"/>
              <a:t>matériel : </a:t>
            </a:r>
            <a:r>
              <a:rPr lang="fr-FR" b="0" dirty="0" smtClean="0"/>
              <a:t>contribution </a:t>
            </a:r>
            <a:r>
              <a:rPr lang="fr-FR" b="0" dirty="0"/>
              <a:t>financière directe </a:t>
            </a:r>
            <a:r>
              <a:rPr lang="fr-FR" b="0" dirty="0" smtClean="0"/>
              <a:t>de l’aidant </a:t>
            </a:r>
            <a:r>
              <a:rPr lang="fr-FR" b="0" dirty="0"/>
              <a:t>estimée à 2049 €/</a:t>
            </a:r>
            <a:r>
              <a:rPr lang="fr-FR" b="0" dirty="0" smtClean="0"/>
              <a:t>an (étude CARAC 2017)</a:t>
            </a:r>
          </a:p>
          <a:p>
            <a:pPr lvl="1"/>
            <a:r>
              <a:rPr lang="fr-FR" dirty="0" smtClean="0"/>
              <a:t>Du temps pour aider et se reposer (répit)</a:t>
            </a:r>
          </a:p>
          <a:p>
            <a:pPr lvl="2"/>
            <a:r>
              <a:rPr lang="fr-FR" u="sng" dirty="0"/>
              <a:t>A</a:t>
            </a:r>
            <a:r>
              <a:rPr lang="fr-FR" u="sng" dirty="0" smtClean="0"/>
              <a:t>ménagement des horaires et télétravail</a:t>
            </a:r>
          </a:p>
          <a:p>
            <a:pPr lvl="2"/>
            <a:r>
              <a:rPr lang="fr-FR" u="sng" dirty="0" smtClean="0"/>
              <a:t>Demande de congés spécifiques (cf congés pour enfant malade)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875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proches aidant.es en activité : un enjeu pour le monde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68696"/>
            <a:ext cx="10515600" cy="4994525"/>
          </a:xfrm>
        </p:spPr>
        <p:txBody>
          <a:bodyPr/>
          <a:lstStyle/>
          <a:p>
            <a:r>
              <a:rPr lang="fr-FR" dirty="0" smtClean="0"/>
              <a:t>Aidance dans l’entreprise : un phénomène encore méconnu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Difficulté </a:t>
            </a:r>
            <a:r>
              <a:rPr lang="fr-FR" dirty="0"/>
              <a:t>du repérage pour les </a:t>
            </a:r>
            <a:r>
              <a:rPr lang="fr-FR" dirty="0" smtClean="0"/>
              <a:t>employeurs : temps, sujet « privé »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Risque d’ignorer la situation de collaborateurs motivés, expérimentés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Les salarié.es concerné.es se manifestent peu : réticence à se considérer et à se déclarer en situation d’aidant auprès de l’employeur en l’absence de dispositif « officiel » : protéger sa vie privée – ne pas « quémander » une faveur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Développement de solutions informelles (coûts cachés)</a:t>
            </a:r>
          </a:p>
          <a:p>
            <a:pPr marL="457200" lvl="1" indent="0">
              <a:buNone/>
            </a:pPr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28018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Avantages d’un dispositif dédié aux aidant.es identifié dans l’entreprise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	    </a:t>
            </a:r>
            <a:r>
              <a:rPr lang="fr-FR" sz="1600" dirty="0" smtClean="0"/>
              <a:t>Employeur</a:t>
            </a:r>
            <a:r>
              <a:rPr lang="fr-FR" sz="1600" dirty="0"/>
              <a:t>							</a:t>
            </a:r>
            <a:r>
              <a:rPr lang="fr-FR" sz="1600" dirty="0" smtClean="0"/>
              <a:t>Salarié</a:t>
            </a:r>
            <a:endParaRPr lang="fr-FR" sz="1600" dirty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743076" y="2043111"/>
            <a:ext cx="2124074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Identification </a:t>
            </a:r>
            <a:r>
              <a:rPr lang="fr-FR" sz="1400" b="1" dirty="0" smtClean="0">
                <a:solidFill>
                  <a:schemeClr val="bg1"/>
                </a:solidFill>
              </a:rPr>
              <a:t>de salariés souvent motivés, expérimentés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29174" y="1533525"/>
            <a:ext cx="2447925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914899" y="5867400"/>
            <a:ext cx="2447925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Performance globale de l’entreprise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914899" y="1695450"/>
            <a:ext cx="218122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Dispositif aidant.es salarié.es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1133476" y="3309936"/>
            <a:ext cx="2124074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Traitement global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-de cas par cas 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- d’informel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166814" y="4576761"/>
            <a:ext cx="2124074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-Absentéisme spontané</a:t>
            </a:r>
          </a:p>
          <a:p>
            <a:pPr marL="285750" indent="-285750" algn="ctr">
              <a:buFontTx/>
              <a:buChar char="-"/>
            </a:pPr>
            <a:r>
              <a:rPr lang="fr-FR" sz="1400" b="1" dirty="0" smtClean="0">
                <a:solidFill>
                  <a:schemeClr val="bg1"/>
                </a:solidFill>
              </a:rPr>
              <a:t>Présentéisme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 + Visibilité</a:t>
            </a:r>
          </a:p>
          <a:p>
            <a:pPr marL="285750" indent="-285750" algn="ctr">
              <a:buFontTx/>
              <a:buChar char="-"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586038" y="5562595"/>
            <a:ext cx="2124074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- RPS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+ Climat social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+ Image employeur</a:t>
            </a:r>
          </a:p>
          <a:p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9115426" y="3467096"/>
            <a:ext cx="2124074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Bénéfices salarié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(services, soutien, temps, capital)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7572376" y="5567361"/>
            <a:ext cx="2124074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+Productivité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Assiduité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Motivation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9286876" y="4686294"/>
            <a:ext cx="2124074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r-FR" b="1" dirty="0" smtClean="0">
                <a:solidFill>
                  <a:schemeClr val="bg1"/>
                </a:solidFill>
              </a:rPr>
              <a:t>RPS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Santé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Bien-être</a:t>
            </a:r>
          </a:p>
          <a:p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8372476" y="2166936"/>
            <a:ext cx="2124074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Identification</a:t>
            </a:r>
          </a:p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Reconnaissance</a:t>
            </a:r>
            <a:endParaRPr lang="fr-FR" sz="1400" b="1" dirty="0">
              <a:solidFill>
                <a:schemeClr val="bg1"/>
              </a:solidFill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H="1">
            <a:off x="3810000" y="2043111"/>
            <a:ext cx="1019176" cy="395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Connecteur droit 1038"/>
          <p:cNvCxnSpPr/>
          <p:nvPr/>
        </p:nvCxnSpPr>
        <p:spPr>
          <a:xfrm>
            <a:off x="2495550" y="4481511"/>
            <a:ext cx="0" cy="157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Connecteur droit 1046"/>
          <p:cNvCxnSpPr/>
          <p:nvPr/>
        </p:nvCxnSpPr>
        <p:spPr>
          <a:xfrm>
            <a:off x="4524375" y="6477000"/>
            <a:ext cx="390524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Connecteur droit 1049"/>
          <p:cNvCxnSpPr/>
          <p:nvPr/>
        </p:nvCxnSpPr>
        <p:spPr>
          <a:xfrm flipV="1">
            <a:off x="7362824" y="6477000"/>
            <a:ext cx="523876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Connecteur droit 1051"/>
          <p:cNvCxnSpPr/>
          <p:nvPr/>
        </p:nvCxnSpPr>
        <p:spPr>
          <a:xfrm>
            <a:off x="7277099" y="2018615"/>
            <a:ext cx="1181101" cy="515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Connecteur droit 1054"/>
          <p:cNvCxnSpPr/>
          <p:nvPr/>
        </p:nvCxnSpPr>
        <p:spPr>
          <a:xfrm>
            <a:off x="9591675" y="3345713"/>
            <a:ext cx="0" cy="328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696450" y="4498177"/>
            <a:ext cx="0" cy="476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2586038" y="5748336"/>
            <a:ext cx="219075" cy="2333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>
            <a:off x="2516981" y="3214686"/>
            <a:ext cx="1" cy="123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V="1">
            <a:off x="9591675" y="5748336"/>
            <a:ext cx="104775" cy="119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263" y="3048000"/>
            <a:ext cx="252412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63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</a:t>
            </a:r>
            <a:r>
              <a:rPr lang="fr-FR" b="1" dirty="0" smtClean="0"/>
              <a:t>ropositions du Rapport </a:t>
            </a:r>
            <a:r>
              <a:rPr lang="fr-FR" b="1" dirty="0" err="1" smtClean="0"/>
              <a:t>Libault</a:t>
            </a:r>
            <a:r>
              <a:rPr lang="fr-FR" b="1" dirty="0" smtClean="0"/>
              <a:t> </a:t>
            </a:r>
            <a:r>
              <a:rPr lang="fr-FR" b="1" dirty="0"/>
              <a:t>pour les </a:t>
            </a:r>
            <a:r>
              <a:rPr lang="fr-FR" b="1" dirty="0" smtClean="0"/>
              <a:t>aidant.es </a:t>
            </a:r>
            <a:r>
              <a:rPr lang="fr-FR" b="1" dirty="0"/>
              <a:t>en activité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Mieux concilier le rôle de proche aidant et la vie professionnelle</a:t>
            </a:r>
          </a:p>
          <a:p>
            <a:pPr lvl="1"/>
            <a:r>
              <a:rPr lang="fr-FR" dirty="0" smtClean="0"/>
              <a:t>Faire de cette conciliation un sujet obligatoire du dialogue social de branche professionnelle (PPL en cours) et un item du bilan social annuel de l’entreprise</a:t>
            </a:r>
          </a:p>
          <a:p>
            <a:pPr lvl="1"/>
            <a:r>
              <a:rPr lang="fr-FR" dirty="0" smtClean="0"/>
              <a:t>Promouvoir et diffuser les couvertures assurantielles collectives à destination des aidants</a:t>
            </a:r>
          </a:p>
          <a:p>
            <a:pPr lvl="1"/>
            <a:r>
              <a:rPr lang="fr-FR" dirty="0" smtClean="0"/>
              <a:t>Mieux repérer les fragilités de l’aidant en mobilisant les services de santé au travail</a:t>
            </a:r>
          </a:p>
          <a:p>
            <a:pPr lvl="1"/>
            <a:r>
              <a:rPr lang="fr-FR" dirty="0" smtClean="0"/>
              <a:t>Développer un parcours attentionné pour les proches aidants au sein de l’action sanitaire et sociale des travailleurs indépendants</a:t>
            </a:r>
          </a:p>
          <a:p>
            <a:pPr lvl="1"/>
            <a:r>
              <a:rPr lang="fr-FR" dirty="0" smtClean="0"/>
              <a:t>Inclure le soutien aux proches aidants dans les critères de RSE des entreprises</a:t>
            </a:r>
          </a:p>
          <a:p>
            <a:pPr lvl="1"/>
            <a:r>
              <a:rPr lang="fr-FR" dirty="0" smtClean="0"/>
              <a:t>Généraliser les services aux proches aidants dans le cadre des contrats d’assurance dépendance individuels</a:t>
            </a:r>
          </a:p>
          <a:p>
            <a:r>
              <a:rPr lang="fr-FR" dirty="0" smtClean="0"/>
              <a:t>Améliorer l’accompagnement financier des proches aidants</a:t>
            </a:r>
          </a:p>
          <a:p>
            <a:pPr lvl="1"/>
            <a:r>
              <a:rPr lang="fr-FR" dirty="0" smtClean="0"/>
              <a:t>Indemniser le congé de proche aidant</a:t>
            </a:r>
          </a:p>
          <a:p>
            <a:pPr lvl="1"/>
            <a:r>
              <a:rPr lang="fr-FR" dirty="0" smtClean="0"/>
              <a:t>Dans le cadre de la refonte de la prestation autonomie, faciliter l’accès aux solutions de répit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782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sz="3600" b="1" dirty="0" smtClean="0"/>
          </a:p>
          <a:p>
            <a:pPr marL="0" indent="0" algn="ctr">
              <a:buNone/>
            </a:pPr>
            <a:r>
              <a:rPr lang="fr-FR" sz="3600" b="1" dirty="0" smtClean="0"/>
              <a:t>Merci </a:t>
            </a:r>
            <a:r>
              <a:rPr lang="fr-FR" sz="3600" b="1" dirty="0"/>
              <a:t>de votre </a:t>
            </a:r>
            <a:r>
              <a:rPr lang="fr-FR" sz="3600" b="1" dirty="0" smtClean="0"/>
              <a:t>attention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356991"/>
            <a:ext cx="2336799" cy="108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proches aidant.es : de qui s’agit-il?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38892" y="1506482"/>
            <a:ext cx="10414907" cy="4799067"/>
          </a:xfrm>
        </p:spPr>
        <p:txBody>
          <a:bodyPr/>
          <a:lstStyle/>
          <a:p>
            <a:r>
              <a:rPr lang="fr-FR" dirty="0" smtClean="0"/>
              <a:t>Eléments de définition de la ou du proche </a:t>
            </a:r>
            <a:r>
              <a:rPr lang="fr-FR" dirty="0" err="1" smtClean="0"/>
              <a:t>aidant.e</a:t>
            </a:r>
            <a:r>
              <a:rPr lang="fr-FR" dirty="0" smtClean="0"/>
              <a:t> :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France : membre de la famille (aidant familial) ou </a:t>
            </a:r>
            <a:r>
              <a:rPr lang="fr-FR" dirty="0" smtClean="0"/>
              <a:t>personne </a:t>
            </a:r>
            <a:r>
              <a:rPr lang="fr-FR" dirty="0" smtClean="0"/>
              <a:t>ayant des liens étroits et stables avec la personne aidée qui apporte une aide aux actes de la vie quotidienne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2"/>
            <a:r>
              <a:rPr lang="fr-FR" sz="2000" b="1" dirty="0"/>
              <a:t>r</a:t>
            </a:r>
            <a:r>
              <a:rPr lang="fr-FR" sz="2000" b="1" dirty="0" smtClean="0"/>
              <a:t>égulière </a:t>
            </a:r>
            <a:r>
              <a:rPr lang="fr-FR" sz="2000" b="1" dirty="0" smtClean="0"/>
              <a:t>et fréquente</a:t>
            </a:r>
          </a:p>
          <a:p>
            <a:pPr lvl="2"/>
            <a:r>
              <a:rPr lang="fr-FR" sz="2000" b="1" dirty="0"/>
              <a:t>n</a:t>
            </a:r>
            <a:r>
              <a:rPr lang="fr-FR" sz="2000" b="1" dirty="0" smtClean="0"/>
              <a:t>on </a:t>
            </a:r>
            <a:r>
              <a:rPr lang="fr-FR" sz="2000" b="1" dirty="0" smtClean="0"/>
              <a:t>professionnelle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Points communs des définitions (nationales, UE, OCDE) </a:t>
            </a:r>
            <a:r>
              <a:rPr lang="fr-FR" dirty="0"/>
              <a:t> </a:t>
            </a:r>
            <a:r>
              <a:rPr lang="fr-FR" dirty="0" smtClean="0"/>
              <a:t>: aide non professionnelle et régulière à un proche en situation de handicap ou de perte d’autonomie.</a:t>
            </a:r>
            <a:endParaRPr lang="fr-FR" sz="2000" dirty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811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Les proches aidant.es : éclairage européen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9714" y="1506483"/>
            <a:ext cx="10374086" cy="458407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100 millions d’aidants non professionnels dans l’Union européenne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Ils assurent 80% de l’aide dans l’UE</a:t>
            </a:r>
          </a:p>
          <a:p>
            <a:endParaRPr lang="fr-FR" dirty="0" smtClean="0"/>
          </a:p>
          <a:p>
            <a:r>
              <a:rPr lang="fr-FR" dirty="0"/>
              <a:t>58% ont une activité </a:t>
            </a:r>
            <a:r>
              <a:rPr lang="fr-FR" dirty="0" smtClean="0"/>
              <a:t>professionnelle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Ils sont défavorisés financièrement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sz="2400" i="1" dirty="0" smtClean="0"/>
              <a:t>Source : Eurocarers</a:t>
            </a:r>
            <a:r>
              <a:rPr lang="fr-FR" sz="2400" i="1" dirty="0"/>
              <a:t>, fiches de synthèse 2016 et 2017.</a:t>
            </a:r>
          </a:p>
          <a:p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74" y="320726"/>
            <a:ext cx="30956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00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Les proches aidants : éclairage </a:t>
            </a:r>
            <a:r>
              <a:rPr lang="fr-FR" sz="3600" b="1" dirty="0"/>
              <a:t>international </a:t>
            </a:r>
            <a:r>
              <a:rPr lang="fr-FR" sz="3600" b="1" dirty="0" smtClean="0"/>
              <a:t>: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9714" y="1506483"/>
            <a:ext cx="10374086" cy="45840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87" y="377372"/>
            <a:ext cx="10885714" cy="5799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093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Portrait des proches </a:t>
            </a:r>
            <a:r>
              <a:rPr lang="fr-FR" b="1" dirty="0" smtClean="0"/>
              <a:t>aidant.es en France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68696"/>
            <a:ext cx="10515600" cy="4994525"/>
          </a:xfrm>
        </p:spPr>
        <p:txBody>
          <a:bodyPr/>
          <a:lstStyle/>
          <a:p>
            <a:pPr marL="457200" lvl="1" indent="0">
              <a:buNone/>
            </a:pPr>
            <a:endParaRPr lang="fr-FR" dirty="0" smtClean="0"/>
          </a:p>
          <a:p>
            <a:r>
              <a:rPr lang="fr-FR" dirty="0"/>
              <a:t>Entre 8,3 et 11 millions </a:t>
            </a:r>
            <a:r>
              <a:rPr lang="fr-FR" dirty="0" smtClean="0"/>
              <a:t>d’aidant.es </a:t>
            </a:r>
            <a:r>
              <a:rPr lang="fr-FR" dirty="0"/>
              <a:t>non </a:t>
            </a:r>
            <a:r>
              <a:rPr lang="fr-FR" dirty="0" err="1" smtClean="0"/>
              <a:t>professionnel.les</a:t>
            </a:r>
            <a:r>
              <a:rPr lang="fr-FR" dirty="0" smtClean="0"/>
              <a:t> </a:t>
            </a:r>
            <a:r>
              <a:rPr lang="fr-FR" dirty="0"/>
              <a:t>en </a:t>
            </a:r>
            <a:r>
              <a:rPr lang="fr-FR" dirty="0" smtClean="0"/>
              <a:t>France</a:t>
            </a:r>
          </a:p>
          <a:p>
            <a:r>
              <a:rPr lang="fr-FR" dirty="0"/>
              <a:t>Actifs : à 58</a:t>
            </a:r>
            <a:r>
              <a:rPr lang="fr-FR" dirty="0" smtClean="0"/>
              <a:t>%</a:t>
            </a:r>
            <a:endParaRPr lang="fr-FR" dirty="0"/>
          </a:p>
          <a:p>
            <a:r>
              <a:rPr lang="fr-FR" dirty="0" smtClean="0"/>
              <a:t>62% de femmes</a:t>
            </a:r>
          </a:p>
          <a:p>
            <a:r>
              <a:rPr lang="fr-FR" dirty="0" smtClean="0"/>
              <a:t>Age moyen : 52 ans</a:t>
            </a:r>
          </a:p>
          <a:p>
            <a:r>
              <a:rPr lang="fr-FR" dirty="0" smtClean="0"/>
              <a:t>Auprès de </a:t>
            </a:r>
            <a:r>
              <a:rPr lang="fr-FR" dirty="0"/>
              <a:t>personnes âgées : 57% des </a:t>
            </a:r>
            <a:r>
              <a:rPr lang="fr-FR" dirty="0" smtClean="0"/>
              <a:t>aidant.es</a:t>
            </a:r>
            <a:r>
              <a:rPr lang="fr-FR" dirty="0"/>
              <a:t>, en nette augmentation </a:t>
            </a:r>
            <a:r>
              <a:rPr lang="fr-FR" sz="2000" dirty="0"/>
              <a:t>(Fondation April 2018)</a:t>
            </a:r>
          </a:p>
          <a:p>
            <a:r>
              <a:rPr lang="fr-FR" dirty="0" smtClean="0"/>
              <a:t>80</a:t>
            </a:r>
            <a:r>
              <a:rPr lang="fr-FR" dirty="0"/>
              <a:t>% aident un membre de leur </a:t>
            </a:r>
            <a:r>
              <a:rPr lang="fr-FR" u="sng" dirty="0"/>
              <a:t>famille</a:t>
            </a:r>
          </a:p>
          <a:p>
            <a:r>
              <a:rPr lang="fr-FR" dirty="0" smtClean="0"/>
              <a:t>75</a:t>
            </a:r>
            <a:r>
              <a:rPr lang="fr-FR" dirty="0"/>
              <a:t>% ont – de 65 </a:t>
            </a:r>
            <a:r>
              <a:rPr lang="fr-FR" dirty="0" smtClean="0"/>
              <a:t>ans</a:t>
            </a:r>
          </a:p>
          <a:p>
            <a:r>
              <a:rPr lang="fr-FR" dirty="0" smtClean="0"/>
              <a:t>Génération </a:t>
            </a:r>
            <a:r>
              <a:rPr lang="fr-FR" dirty="0"/>
              <a:t>pivot : ils apportent souvent une aide financière à leurs </a:t>
            </a:r>
            <a:r>
              <a:rPr lang="fr-FR" dirty="0" smtClean="0"/>
              <a:t>enfants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080" y="323667"/>
            <a:ext cx="776287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75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Proche </a:t>
            </a:r>
            <a:r>
              <a:rPr lang="fr-FR" b="1" dirty="0" err="1" smtClean="0"/>
              <a:t>aidant.e</a:t>
            </a:r>
            <a:r>
              <a:rPr lang="fr-FR" b="1" dirty="0" smtClean="0"/>
              <a:t> : une activité à haut risque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68696"/>
            <a:ext cx="10515600" cy="4994525"/>
          </a:xfrm>
        </p:spPr>
        <p:txBody>
          <a:bodyPr/>
          <a:lstStyle/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Risques pour la santé</a:t>
            </a:r>
          </a:p>
          <a:p>
            <a:pPr lvl="1"/>
            <a:r>
              <a:rPr lang="fr-FR" dirty="0" smtClean="0"/>
              <a:t>Problèmes de santé &gt; de 20% (chiffre OCDE)</a:t>
            </a:r>
          </a:p>
          <a:p>
            <a:pPr lvl="1"/>
            <a:r>
              <a:rPr lang="fr-FR" dirty="0" smtClean="0"/>
              <a:t>Surmortalité de 60% dans les 3 premières années d’aide</a:t>
            </a:r>
          </a:p>
          <a:p>
            <a:pPr lvl="1"/>
            <a:r>
              <a:rPr lang="fr-FR" dirty="0" smtClean="0"/>
              <a:t>Stress, anxiété et surmenage : 75% des proches aidants (DREES)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 smtClean="0"/>
              <a:t>Risques financiers et professionnels</a:t>
            </a:r>
          </a:p>
          <a:p>
            <a:pPr lvl="1"/>
            <a:r>
              <a:rPr lang="fr-FR" dirty="0" smtClean="0"/>
              <a:t>Baisse moyenne de 20% des revenus</a:t>
            </a:r>
          </a:p>
          <a:p>
            <a:pPr lvl="1"/>
            <a:r>
              <a:rPr lang="fr-FR" dirty="0" smtClean="0"/>
              <a:t>+ grande exposition à la pauvreté</a:t>
            </a:r>
          </a:p>
          <a:p>
            <a:pPr lvl="1"/>
            <a:r>
              <a:rPr lang="fr-FR" dirty="0"/>
              <a:t>+ de difficultés à trouver un emploi</a:t>
            </a:r>
          </a:p>
          <a:p>
            <a:pPr lvl="1"/>
            <a:r>
              <a:rPr lang="fr-FR" dirty="0"/>
              <a:t>Tendance à la baisse du temps de travail, au temps partiel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080" y="323667"/>
            <a:ext cx="776287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28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proches </a:t>
            </a:r>
            <a:r>
              <a:rPr lang="fr-FR" b="1" dirty="0" smtClean="0"/>
              <a:t>aidant.es en activité </a:t>
            </a:r>
            <a:r>
              <a:rPr lang="fr-FR" b="1" dirty="0"/>
              <a:t>: </a:t>
            </a:r>
            <a:r>
              <a:rPr lang="fr-FR" b="1" dirty="0" smtClean="0"/>
              <a:t>un enjeu pour le monde du travail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population des proches aidant.es en activité :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58% des proches aidant-e-s sont </a:t>
            </a:r>
            <a:r>
              <a:rPr lang="fr-FR" dirty="0"/>
              <a:t>en activité </a:t>
            </a:r>
            <a:r>
              <a:rPr lang="fr-FR" dirty="0" smtClean="0"/>
              <a:t>(Cie française des aidants) – 68% chez les + de 40 ans (Fondation Médéric Alzheimer)</a:t>
            </a:r>
          </a:p>
          <a:p>
            <a:pPr lvl="1"/>
            <a:r>
              <a:rPr lang="fr-FR" dirty="0" smtClean="0"/>
              <a:t>15</a:t>
            </a:r>
            <a:r>
              <a:rPr lang="fr-FR" dirty="0"/>
              <a:t>% de la population active (source : INSEE</a:t>
            </a:r>
            <a:r>
              <a:rPr lang="fr-FR" dirty="0" smtClean="0"/>
              <a:t>) : 4,5 millions de personnes</a:t>
            </a:r>
          </a:p>
          <a:p>
            <a:pPr lvl="1"/>
            <a:r>
              <a:rPr lang="fr-FR" dirty="0" smtClean="0"/>
              <a:t>Près d’1 </a:t>
            </a:r>
            <a:r>
              <a:rPr lang="fr-FR" dirty="0" err="1" smtClean="0"/>
              <a:t>salarié.e</a:t>
            </a:r>
            <a:r>
              <a:rPr lang="fr-FR" dirty="0" smtClean="0"/>
              <a:t> sur 6</a:t>
            </a:r>
          </a:p>
          <a:p>
            <a:pPr lvl="1"/>
            <a:r>
              <a:rPr lang="fr-FR" dirty="0" smtClean="0"/>
              <a:t>1 </a:t>
            </a:r>
            <a:r>
              <a:rPr lang="fr-FR" dirty="0" err="1" smtClean="0"/>
              <a:t>salarié.e</a:t>
            </a:r>
            <a:r>
              <a:rPr lang="fr-FR" dirty="0" smtClean="0"/>
              <a:t> sur 4 après 50 ans</a:t>
            </a:r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438" y="2209800"/>
            <a:ext cx="252412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96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proches aidant.es en activité : un enjeu pour le monde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population fragilisée</a:t>
            </a:r>
          </a:p>
          <a:p>
            <a:pPr lvl="1"/>
            <a:r>
              <a:rPr lang="fr-FR" dirty="0" smtClean="0"/>
              <a:t>80% rencontrent des </a:t>
            </a:r>
            <a:r>
              <a:rPr lang="fr-FR" u="sng" dirty="0" smtClean="0"/>
              <a:t>difficultés à concilier vie privée et vie professionnelle </a:t>
            </a:r>
            <a:r>
              <a:rPr lang="fr-FR" dirty="0" smtClean="0"/>
              <a:t>(France Alzheimer 2018) : stress, RPS</a:t>
            </a:r>
          </a:p>
          <a:p>
            <a:pPr lvl="1"/>
            <a:r>
              <a:rPr lang="fr-FR" dirty="0" smtClean="0"/>
              <a:t>58% estiment que leur situation nuit à leur carrière</a:t>
            </a:r>
          </a:p>
          <a:p>
            <a:pPr lvl="1"/>
            <a:r>
              <a:rPr lang="fr-FR" dirty="0" smtClean="0"/>
              <a:t>Les problèmes </a:t>
            </a:r>
            <a:r>
              <a:rPr lang="fr-FR" dirty="0"/>
              <a:t>relationnels avec sa hiérarchie ou </a:t>
            </a:r>
            <a:r>
              <a:rPr lang="fr-FR" dirty="0" smtClean="0"/>
              <a:t>les </a:t>
            </a:r>
            <a:r>
              <a:rPr lang="fr-FR" dirty="0"/>
              <a:t>collègues </a:t>
            </a:r>
            <a:endParaRPr lang="fr-FR" dirty="0" smtClean="0"/>
          </a:p>
          <a:p>
            <a:pPr lvl="1"/>
            <a:r>
              <a:rPr lang="fr-FR" dirty="0" smtClean="0"/>
              <a:t>67% prennent sur leurs congés pour aider (2 semaines) ou font des « heures supplémentaires » : baisse du temps de répit</a:t>
            </a:r>
          </a:p>
          <a:p>
            <a:pPr lvl="1"/>
            <a:r>
              <a:rPr lang="fr-FR" dirty="0"/>
              <a:t>Tiraillement psychologique </a:t>
            </a:r>
            <a:r>
              <a:rPr lang="fr-FR" dirty="0" smtClean="0"/>
              <a:t>: continuer </a:t>
            </a:r>
            <a:r>
              <a:rPr lang="fr-FR" dirty="0"/>
              <a:t>à travailler </a:t>
            </a:r>
            <a:r>
              <a:rPr lang="fr-FR" dirty="0" smtClean="0"/>
              <a:t>/ rôle d’aidant</a:t>
            </a:r>
            <a:endParaRPr lang="fr-FR" dirty="0"/>
          </a:p>
          <a:p>
            <a:pPr lvl="1"/>
            <a:r>
              <a:rPr lang="fr-FR" u="sng" dirty="0"/>
              <a:t>Réticence du salarié à informer sa hiérarchie</a:t>
            </a:r>
            <a:r>
              <a:rPr lang="fr-FR" dirty="0"/>
              <a:t>. Dans les 2/3 des cas, l’« aveu » est provoqué par la nécessité de justifier un manquement professionnel</a:t>
            </a:r>
          </a:p>
          <a:p>
            <a:pPr lvl="1"/>
            <a:r>
              <a:rPr lang="fr-FR" dirty="0"/>
              <a:t>Risque d’isolement professionnel</a:t>
            </a:r>
          </a:p>
          <a:p>
            <a:pPr lvl="1"/>
            <a:r>
              <a:rPr lang="fr-FR" dirty="0"/>
              <a:t>Vie sociale et familiale reléguée au second plan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 algn="ctr">
              <a:buNone/>
            </a:pPr>
            <a:r>
              <a:rPr lang="fr-FR" dirty="0">
                <a:solidFill>
                  <a:srgbClr val="F59100"/>
                </a:solidFill>
              </a:rPr>
              <a:t>Risque de </a:t>
            </a:r>
            <a:r>
              <a:rPr lang="fr-FR" dirty="0" err="1">
                <a:solidFill>
                  <a:srgbClr val="F59100"/>
                </a:solidFill>
              </a:rPr>
              <a:t>burn</a:t>
            </a:r>
            <a:r>
              <a:rPr lang="fr-FR" dirty="0">
                <a:solidFill>
                  <a:srgbClr val="F59100"/>
                </a:solidFill>
              </a:rPr>
              <a:t> out</a:t>
            </a:r>
          </a:p>
          <a:p>
            <a:pPr lvl="1"/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58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proches aidant.es en activité : un enjeu pour le monde du travail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Absentéisme</a:t>
            </a:r>
          </a:p>
          <a:p>
            <a:pPr lvl="1"/>
            <a:r>
              <a:rPr lang="fr-FR" dirty="0" smtClean="0"/>
              <a:t>Absentéisme de 40% supérieur à celui des salarié.es sans charge d’aide</a:t>
            </a:r>
          </a:p>
          <a:p>
            <a:pPr lvl="1"/>
            <a:r>
              <a:rPr lang="fr-FR" dirty="0" smtClean="0"/>
              <a:t>Fréquence des absences hors congés (RTT, maladie): 16 jours /an en moyenne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Absentéisme spontané</a:t>
            </a:r>
          </a:p>
          <a:p>
            <a:pPr lvl="1"/>
            <a:r>
              <a:rPr lang="fr-FR" dirty="0" smtClean="0"/>
              <a:t>Les aidant.es salarié.es sont à </a:t>
            </a:r>
            <a:r>
              <a:rPr lang="fr-FR" dirty="0"/>
              <a:t>l’origine de </a:t>
            </a:r>
            <a:r>
              <a:rPr lang="fr-FR" dirty="0" smtClean="0"/>
              <a:t>24% </a:t>
            </a:r>
            <a:r>
              <a:rPr lang="fr-FR" dirty="0"/>
              <a:t>des arrêts </a:t>
            </a:r>
            <a:r>
              <a:rPr lang="fr-FR" dirty="0" smtClean="0"/>
              <a:t>non prévus de </a:t>
            </a:r>
            <a:r>
              <a:rPr lang="fr-FR" dirty="0"/>
              <a:t>courte durée (3 à 5 j) </a:t>
            </a:r>
            <a:r>
              <a:rPr lang="fr-FR" dirty="0" smtClean="0"/>
              <a:t>(</a:t>
            </a:r>
            <a:r>
              <a:rPr lang="fr-FR" dirty="0"/>
              <a:t>source : Etude Malakoff Médéric sur l’absentéisme, 2015</a:t>
            </a:r>
            <a:r>
              <a:rPr lang="fr-FR" dirty="0" smtClean="0"/>
              <a:t>) : forme d’absentéisme la + coûteuse pour l’entreprise</a:t>
            </a:r>
            <a:endParaRPr lang="fr-FR" i="1" dirty="0"/>
          </a:p>
          <a:p>
            <a:endParaRPr lang="fr-FR" dirty="0"/>
          </a:p>
          <a:p>
            <a:r>
              <a:rPr lang="fr-FR" dirty="0" smtClean="0"/>
              <a:t>Coût total de l’absentéisme des proches aidants salariés : 6 Mds d’€ / an (France Alzheimer)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101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_AVEC_ANI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ojet OCIRP avec compilation.pptx" id="{DE4C0CEF-16A0-4F22-B72F-29D395E16EAE}" vid="{FD50B510-C8B9-4C3A-A915-9005F13853C1}"/>
    </a:ext>
  </a:extLst>
</a:theme>
</file>

<file path=ppt/theme/theme2.xml><?xml version="1.0" encoding="utf-8"?>
<a:theme xmlns:a="http://schemas.openxmlformats.org/drawingml/2006/main" name="Education - Orphelin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ojet OCIRP avec compilation.pptx" id="{DE4C0CEF-16A0-4F22-B72F-29D395E16EAE}" vid="{6D25189D-186F-451E-8BDC-D6474F7B0FC6}"/>
    </a:ext>
  </a:extLst>
</a:theme>
</file>

<file path=ppt/theme/theme3.xml><?xml version="1.0" encoding="utf-8"?>
<a:theme xmlns:a="http://schemas.openxmlformats.org/drawingml/2006/main" name="Veuv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ojet OCIRP avec compilation.pptx" id="{DE4C0CEF-16A0-4F22-B72F-29D395E16EAE}" vid="{8AF95DA5-6A42-4596-8312-B550DC1921C0}"/>
    </a:ext>
  </a:extLst>
</a:theme>
</file>

<file path=ppt/theme/theme4.xml><?xml version="1.0" encoding="utf-8"?>
<a:theme xmlns:a="http://schemas.openxmlformats.org/drawingml/2006/main" name="Handica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ojet OCIRP avec compilation.pptx" id="{DE4C0CEF-16A0-4F22-B72F-29D395E16EAE}" vid="{7B666DA4-054F-424C-9CC8-D1E9C579B729}"/>
    </a:ext>
  </a:extLst>
</a:theme>
</file>

<file path=ppt/theme/theme5.xml><?xml version="1.0" encoding="utf-8"?>
<a:theme xmlns:a="http://schemas.openxmlformats.org/drawingml/2006/main" name="Dépendance - Autonomi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ojet OCIRP avec compilation.pptx" id="{DE4C0CEF-16A0-4F22-B72F-29D395E16EAE}" vid="{951BA494-E2AD-4263-8498-FE8A458DFAFD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PRES_AVEC_ANIM</Template>
  <TotalTime>3808</TotalTime>
  <Words>909</Words>
  <Application>Microsoft Office PowerPoint</Application>
  <PresentationFormat>Personnalisé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PRES_AVEC_ANIM</vt:lpstr>
      <vt:lpstr>Education - Orphelinage</vt:lpstr>
      <vt:lpstr>Veuvage</vt:lpstr>
      <vt:lpstr>Handicap</vt:lpstr>
      <vt:lpstr>Dépendance - Autonomie</vt:lpstr>
      <vt:lpstr>Aider et travailler : quels enjeux?</vt:lpstr>
      <vt:lpstr>Les proches aidant.es : de qui s’agit-il?</vt:lpstr>
      <vt:lpstr>Les proches aidant.es : éclairage européen </vt:lpstr>
      <vt:lpstr>Les proches aidants : éclairage international :</vt:lpstr>
      <vt:lpstr>Portrait des proches aidant.es en France</vt:lpstr>
      <vt:lpstr>Proche aidant.e : une activité à haut risque</vt:lpstr>
      <vt:lpstr>Les proches aidant.es en activité : un enjeu pour le monde du travail</vt:lpstr>
      <vt:lpstr>Les proches aidant.es en activité : un enjeu pour le monde du travail</vt:lpstr>
      <vt:lpstr>Les proches aidant.es en activité : un enjeu pour le monde du travail</vt:lpstr>
      <vt:lpstr>Les proches aidant.es en activité : un enjeu pour le monde du travail</vt:lpstr>
      <vt:lpstr>Les proches aidant.es en activité : un enjeu pour le monde du travail</vt:lpstr>
      <vt:lpstr>Les proches aidant.es en activité : un enjeu pour le monde du travail</vt:lpstr>
      <vt:lpstr>Avantages d’un dispositif dédié aux aidant.es identifié dans l’entreprise</vt:lpstr>
      <vt:lpstr>Propositions du Rapport Libault pour les aidant.es en activité </vt:lpstr>
      <vt:lpstr>Présentation PowerPoint</vt:lpstr>
    </vt:vector>
  </TitlesOfParts>
  <Company>Ocirp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DODO Tchais</dc:creator>
  <cp:lastModifiedBy>DUVIOLS Laurent</cp:lastModifiedBy>
  <cp:revision>210</cp:revision>
  <cp:lastPrinted>2019-04-04T14:38:40Z</cp:lastPrinted>
  <dcterms:created xsi:type="dcterms:W3CDTF">2017-11-08T09:30:14Z</dcterms:created>
  <dcterms:modified xsi:type="dcterms:W3CDTF">2019-04-05T13:56:57Z</dcterms:modified>
</cp:coreProperties>
</file>